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sldIdLst>
    <p:sldId id="595" r:id="rId2"/>
    <p:sldId id="596" r:id="rId3"/>
    <p:sldId id="291" r:id="rId4"/>
    <p:sldId id="259" r:id="rId5"/>
    <p:sldId id="261" r:id="rId6"/>
    <p:sldId id="292" r:id="rId7"/>
    <p:sldId id="295" r:id="rId8"/>
    <p:sldId id="296" r:id="rId9"/>
    <p:sldId id="309" r:id="rId10"/>
    <p:sldId id="322" r:id="rId11"/>
    <p:sldId id="459" r:id="rId12"/>
    <p:sldId id="461" r:id="rId13"/>
    <p:sldId id="578" r:id="rId14"/>
    <p:sldId id="597" r:id="rId15"/>
    <p:sldId id="599" r:id="rId16"/>
    <p:sldId id="600" r:id="rId17"/>
    <p:sldId id="420" r:id="rId18"/>
    <p:sldId id="602" r:id="rId19"/>
    <p:sldId id="604" r:id="rId20"/>
    <p:sldId id="598" r:id="rId21"/>
    <p:sldId id="608" r:id="rId22"/>
    <p:sldId id="609" r:id="rId23"/>
    <p:sldId id="421" r:id="rId24"/>
    <p:sldId id="606" r:id="rId25"/>
    <p:sldId id="371" r:id="rId26"/>
    <p:sldId id="263" r:id="rId27"/>
    <p:sldId id="464" r:id="rId28"/>
    <p:sldId id="423" r:id="rId29"/>
    <p:sldId id="465" r:id="rId30"/>
    <p:sldId id="579" r:id="rId31"/>
    <p:sldId id="424" r:id="rId32"/>
    <p:sldId id="580" r:id="rId33"/>
    <p:sldId id="372" r:id="rId34"/>
    <p:sldId id="265" r:id="rId35"/>
    <p:sldId id="426" r:id="rId36"/>
    <p:sldId id="275" r:id="rId37"/>
    <p:sldId id="448" r:id="rId38"/>
    <p:sldId id="610" r:id="rId39"/>
    <p:sldId id="418" r:id="rId40"/>
    <p:sldId id="274" r:id="rId41"/>
    <p:sldId id="583" r:id="rId42"/>
    <p:sldId id="591" r:id="rId43"/>
    <p:sldId id="419" r:id="rId44"/>
    <p:sldId id="589" r:id="rId45"/>
    <p:sldId id="593" r:id="rId46"/>
    <p:sldId id="264" r:id="rId47"/>
    <p:sldId id="508" r:id="rId48"/>
    <p:sldId id="512" r:id="rId49"/>
    <p:sldId id="506" r:id="rId50"/>
    <p:sldId id="516" r:id="rId51"/>
  </p:sldIdLst>
  <p:sldSz cx="9144000" cy="6858000" type="screen4x3"/>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4" d="100"/>
          <a:sy n="84" d="100"/>
        </p:scale>
        <p:origin x="1086" y="96"/>
      </p:cViewPr>
      <p:guideLst>
        <p:guide orient="horz" pos="4088"/>
        <p:guide pos="3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2018-3-19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77040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41987"/>
          <p:cNvSpPr>
            <a:spLocks noGrp="1"/>
          </p:cNvSpPr>
          <p:nvPr>
            <p:ph type="dt" sz="half" idx="10"/>
          </p:nvPr>
        </p:nvSpPr>
        <p:spPr>
          <a:ln/>
        </p:spPr>
        <p:txBody>
          <a:bodyPr/>
          <a:lstStyle>
            <a:lvl1pPr>
              <a:defRPr/>
            </a:lvl1pPr>
          </a:lstStyle>
          <a:p>
            <a:pPr>
              <a:defRPr/>
            </a:pPr>
            <a:endParaRPr lang="zh-CN" altLang="en-US"/>
          </a:p>
        </p:txBody>
      </p:sp>
      <p:sp>
        <p:nvSpPr>
          <p:cNvPr id="5" name="页脚占位符 41988"/>
          <p:cNvSpPr>
            <a:spLocks noGrp="1"/>
          </p:cNvSpPr>
          <p:nvPr>
            <p:ph type="ftr" sz="quarter" idx="11"/>
          </p:nvPr>
        </p:nvSpPr>
        <p:spPr>
          <a:ln/>
        </p:spPr>
        <p:txBody>
          <a:bodyPr/>
          <a:lstStyle>
            <a:lvl1pPr>
              <a:defRPr/>
            </a:lvl1pPr>
          </a:lstStyle>
          <a:p>
            <a:pPr>
              <a:defRPr/>
            </a:pPr>
            <a:endParaRPr lang="zh-CN"/>
          </a:p>
        </p:txBody>
      </p:sp>
      <p:sp>
        <p:nvSpPr>
          <p:cNvPr id="6" name="灯片编号占位符 41989"/>
          <p:cNvSpPr>
            <a:spLocks noGrp="1"/>
          </p:cNvSpPr>
          <p:nvPr>
            <p:ph type="sldNum" sz="quarter" idx="12"/>
          </p:nvPr>
        </p:nvSpPr>
        <p:spPr>
          <a:ln/>
        </p:spPr>
        <p:txBody>
          <a:bodyPr/>
          <a:lstStyle>
            <a:lvl1pPr>
              <a:defRPr/>
            </a:lvl1pPr>
          </a:lstStyle>
          <a:p>
            <a:fld id="{4F8CF492-EB06-42AF-9D59-2F95B4264FAB}" type="slidenum">
              <a:rPr lang="zh-CN" altLang="en-US"/>
              <a:pPr/>
              <a:t>‹#›</a:t>
            </a:fld>
            <a:endParaRPr lang="zh-CN" altLang="en-US">
              <a:latin typeface="Times New Roman" pitchFamily="18" charset="0"/>
            </a:endParaRPr>
          </a:p>
        </p:txBody>
      </p:sp>
    </p:spTree>
    <p:extLst>
      <p:ext uri="{BB962C8B-B14F-4D97-AF65-F5344CB8AC3E}">
        <p14:creationId xmlns:p14="http://schemas.microsoft.com/office/powerpoint/2010/main" val="278531538"/>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2018-3-19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85650897"/>
      </p:ext>
    </p:extLst>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19177" y="2782669"/>
            <a:ext cx="2242922" cy="707886"/>
          </a:xfrm>
          <a:prstGeom prst="rect">
            <a:avLst/>
          </a:prstGeom>
          <a:noFill/>
        </p:spPr>
        <p:txBody>
          <a:bodyPr wrap="none" rtlCol="0">
            <a:spAutoFit/>
          </a:bodyPr>
          <a:lstStyle/>
          <a:p>
            <a:r>
              <a:rPr lang="zh-CN" altLang="en-US" sz="4000" b="1" smtClean="0">
                <a:latin typeface="黑体" panose="02010609060101010101" pitchFamily="49" charset="-122"/>
                <a:ea typeface="黑体" panose="02010609060101010101" pitchFamily="49" charset="-122"/>
              </a:rPr>
              <a:t>钳工基础</a:t>
            </a:r>
            <a:endParaRPr lang="zh-CN" altLang="en-US" sz="4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71601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1564111"/>
            <a:ext cx="8440737" cy="1039459"/>
          </a:xfrm>
          <a:prstGeom prst="rect">
            <a:avLst/>
          </a:prstGeom>
          <a:solidFill>
            <a:schemeClr val="bg1"/>
          </a:solidFill>
        </p:spPr>
        <p:txBody>
          <a:bodyPr>
            <a:normAutofit/>
          </a:bodyPr>
          <a:lstStyle/>
          <a:p>
            <a:pPr marL="0" indent="0">
              <a:lnSpc>
                <a:spcPct val="125000"/>
              </a:lnSpc>
              <a:buNone/>
            </a:pPr>
            <a:r>
              <a:rPr lang="zh-CN" altLang="en-US" sz="2400" b="1" dirty="0" smtClean="0">
                <a:solidFill>
                  <a:srgbClr val="3333CC"/>
                </a:solidFill>
              </a:rPr>
              <a:t>台</a:t>
            </a:r>
            <a:r>
              <a:rPr lang="zh-CN" altLang="en-US" sz="2400" b="1" dirty="0">
                <a:solidFill>
                  <a:srgbClr val="3333CC"/>
                </a:solidFill>
              </a:rPr>
              <a:t>虎钳用来夹持工件，规格以钳口的宽度表示</a:t>
            </a:r>
            <a:r>
              <a:rPr lang="zh-CN" altLang="en-US" sz="2400" b="1" dirty="0" smtClean="0">
                <a:solidFill>
                  <a:srgbClr val="3333CC"/>
                </a:solidFill>
              </a:rPr>
              <a:t>，常用</a:t>
            </a:r>
            <a:r>
              <a:rPr lang="zh-CN" altLang="en-US" sz="2400" b="1" dirty="0">
                <a:solidFill>
                  <a:srgbClr val="3333CC"/>
                </a:solidFill>
              </a:rPr>
              <a:t>的有</a:t>
            </a:r>
            <a:r>
              <a:rPr lang="en-US" altLang="zh-CN" sz="2400" b="1" dirty="0">
                <a:solidFill>
                  <a:srgbClr val="3333CC"/>
                </a:solidFill>
              </a:rPr>
              <a:t>100-150mm</a:t>
            </a:r>
            <a:r>
              <a:rPr lang="zh-CN" altLang="zh-CN" sz="2400" b="1" dirty="0">
                <a:solidFill>
                  <a:srgbClr val="3333CC"/>
                </a:solidFill>
              </a:rPr>
              <a:t>等几种。台虎钳分固定式和回转式两种。</a:t>
            </a:r>
          </a:p>
        </p:txBody>
      </p:sp>
      <p:pic>
        <p:nvPicPr>
          <p:cNvPr id="5" name="图片 4" descr="IMG_20160824_145114"/>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983424" y="3182779"/>
            <a:ext cx="4020979" cy="2941320"/>
          </a:xfrm>
          <a:prstGeom prst="rect">
            <a:avLst/>
          </a:prstGeom>
        </p:spPr>
      </p:pic>
      <p:cxnSp>
        <p:nvCxnSpPr>
          <p:cNvPr id="13" name="直接箭头连接符 12"/>
          <p:cNvCxnSpPr/>
          <p:nvPr/>
        </p:nvCxnSpPr>
        <p:spPr>
          <a:xfrm flipH="1" flipV="1">
            <a:off x="1080806" y="5073016"/>
            <a:ext cx="2062639" cy="425291"/>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1614205" y="4180999"/>
            <a:ext cx="2592705" cy="306705"/>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600894" y="5598320"/>
            <a:ext cx="1851660" cy="265271"/>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875214" y="5278279"/>
            <a:ext cx="0" cy="114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016978" y="5096382"/>
            <a:ext cx="1538448" cy="67598"/>
          </a:xfrm>
          <a:prstGeom prst="straightConnector1">
            <a:avLst/>
          </a:prstGeom>
          <a:ln w="127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6347460" y="4541997"/>
            <a:ext cx="1207964" cy="224373"/>
          </a:xfrm>
          <a:prstGeom prst="straightConnector1">
            <a:avLst/>
          </a:prstGeom>
          <a:ln w="127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418014" y="2946560"/>
            <a:ext cx="1920240" cy="869084"/>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5821" y="4020979"/>
            <a:ext cx="1373999" cy="400110"/>
          </a:xfrm>
          <a:prstGeom prst="rect">
            <a:avLst/>
          </a:prstGeom>
          <a:noFill/>
        </p:spPr>
        <p:txBody>
          <a:bodyPr wrap="square" rtlCol="0">
            <a:spAutoFit/>
          </a:bodyPr>
          <a:lstStyle/>
          <a:p>
            <a:r>
              <a:rPr lang="zh-CN" altLang="zh-CN" sz="2000" b="1" dirty="0">
                <a:sym typeface="+mn-ea"/>
              </a:rPr>
              <a:t>活动钳口</a:t>
            </a:r>
            <a:endParaRPr lang="zh-CN" altLang="en-US" sz="2000" b="1" dirty="0"/>
          </a:p>
        </p:txBody>
      </p:sp>
      <p:sp>
        <p:nvSpPr>
          <p:cNvPr id="23" name="文本框 22"/>
          <p:cNvSpPr txBox="1"/>
          <p:nvPr/>
        </p:nvSpPr>
        <p:spPr>
          <a:xfrm>
            <a:off x="7338254" y="2728706"/>
            <a:ext cx="1257300" cy="400110"/>
          </a:xfrm>
          <a:prstGeom prst="rect">
            <a:avLst/>
          </a:prstGeom>
          <a:noFill/>
        </p:spPr>
        <p:txBody>
          <a:bodyPr wrap="square" rtlCol="0">
            <a:spAutoFit/>
          </a:bodyPr>
          <a:lstStyle/>
          <a:p>
            <a:r>
              <a:rPr lang="zh-CN" altLang="zh-CN" sz="2000" b="1" dirty="0">
                <a:sym typeface="+mn-ea"/>
              </a:rPr>
              <a:t>固定钳口</a:t>
            </a:r>
            <a:endParaRPr lang="zh-CN" altLang="en-US" sz="2000" b="1" dirty="0"/>
          </a:p>
        </p:txBody>
      </p:sp>
      <p:sp>
        <p:nvSpPr>
          <p:cNvPr id="20" name="文本框 19"/>
          <p:cNvSpPr txBox="1"/>
          <p:nvPr/>
        </p:nvSpPr>
        <p:spPr>
          <a:xfrm flipV="1">
            <a:off x="6347460" y="2027396"/>
            <a:ext cx="605790" cy="300082"/>
          </a:xfrm>
          <a:prstGeom prst="rect">
            <a:avLst/>
          </a:prstGeom>
          <a:noFill/>
        </p:spPr>
        <p:txBody>
          <a:bodyPr wrap="square" rtlCol="0">
            <a:spAutoFit/>
          </a:bodyPr>
          <a:lstStyle/>
          <a:p>
            <a:endParaRPr lang="zh-CN" altLang="en-US" sz="1350"/>
          </a:p>
        </p:txBody>
      </p:sp>
      <p:sp>
        <p:nvSpPr>
          <p:cNvPr id="22" name="文本框 21"/>
          <p:cNvSpPr txBox="1"/>
          <p:nvPr/>
        </p:nvSpPr>
        <p:spPr>
          <a:xfrm>
            <a:off x="440143" y="4896327"/>
            <a:ext cx="745815" cy="400110"/>
          </a:xfrm>
          <a:prstGeom prst="rect">
            <a:avLst/>
          </a:prstGeom>
          <a:noFill/>
        </p:spPr>
        <p:txBody>
          <a:bodyPr wrap="square" rtlCol="0">
            <a:spAutoFit/>
          </a:bodyPr>
          <a:lstStyle/>
          <a:p>
            <a:r>
              <a:rPr lang="zh-CN" altLang="zh-CN" sz="2000" b="1" dirty="0">
                <a:sym typeface="+mn-ea"/>
              </a:rPr>
              <a:t>丝杠</a:t>
            </a:r>
            <a:endParaRPr lang="zh-CN" altLang="en-US" sz="2000" b="1" dirty="0"/>
          </a:p>
        </p:txBody>
      </p:sp>
      <p:cxnSp>
        <p:nvCxnSpPr>
          <p:cNvPr id="25" name="直接箭头连接符 24"/>
          <p:cNvCxnSpPr/>
          <p:nvPr/>
        </p:nvCxnSpPr>
        <p:spPr>
          <a:xfrm>
            <a:off x="1614205" y="5752625"/>
            <a:ext cx="1529240" cy="173593"/>
          </a:xfrm>
          <a:prstGeom prst="straightConnector1">
            <a:avLst/>
          </a:prstGeom>
          <a:ln w="127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624004" y="4980564"/>
            <a:ext cx="1390086" cy="400110"/>
          </a:xfrm>
          <a:prstGeom prst="rect">
            <a:avLst/>
          </a:prstGeom>
          <a:noFill/>
        </p:spPr>
        <p:txBody>
          <a:bodyPr wrap="square" rtlCol="0">
            <a:spAutoFit/>
          </a:bodyPr>
          <a:lstStyle/>
          <a:p>
            <a:r>
              <a:rPr lang="zh-CN" altLang="zh-CN" sz="2000" b="1" dirty="0">
                <a:sym typeface="+mn-ea"/>
              </a:rPr>
              <a:t>紧固螺钉</a:t>
            </a:r>
            <a:endParaRPr lang="zh-CN" altLang="en-US" sz="2000" b="1" dirty="0"/>
          </a:p>
        </p:txBody>
      </p:sp>
      <p:cxnSp>
        <p:nvCxnSpPr>
          <p:cNvPr id="30" name="直接箭头连接符 29"/>
          <p:cNvCxnSpPr/>
          <p:nvPr/>
        </p:nvCxnSpPr>
        <p:spPr>
          <a:xfrm>
            <a:off x="2186658" y="3370898"/>
            <a:ext cx="2713196" cy="1096328"/>
          </a:xfrm>
          <a:prstGeom prst="straightConnector1">
            <a:avLst/>
          </a:prstGeom>
          <a:ln w="127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432187" y="3128816"/>
            <a:ext cx="775265" cy="400110"/>
          </a:xfrm>
          <a:prstGeom prst="rect">
            <a:avLst/>
          </a:prstGeom>
          <a:noFill/>
        </p:spPr>
        <p:txBody>
          <a:bodyPr wrap="square" rtlCol="0">
            <a:spAutoFit/>
          </a:bodyPr>
          <a:lstStyle/>
          <a:p>
            <a:r>
              <a:rPr lang="zh-CN" altLang="en-US" sz="2000" b="1" dirty="0" smtClean="0"/>
              <a:t>导轨</a:t>
            </a:r>
            <a:endParaRPr lang="zh-CN" altLang="en-US" sz="2000" b="1" dirty="0"/>
          </a:p>
        </p:txBody>
      </p:sp>
      <p:sp>
        <p:nvSpPr>
          <p:cNvPr id="35" name="文本框 34"/>
          <p:cNvSpPr txBox="1"/>
          <p:nvPr/>
        </p:nvSpPr>
        <p:spPr>
          <a:xfrm>
            <a:off x="7543994" y="4366260"/>
            <a:ext cx="960120" cy="400110"/>
          </a:xfrm>
          <a:prstGeom prst="rect">
            <a:avLst/>
          </a:prstGeom>
          <a:noFill/>
        </p:spPr>
        <p:txBody>
          <a:bodyPr wrap="square" rtlCol="0">
            <a:spAutoFit/>
          </a:bodyPr>
          <a:lstStyle/>
          <a:p>
            <a:r>
              <a:rPr lang="zh-CN" altLang="en-US" sz="2000" b="1" dirty="0"/>
              <a:t>转盘座</a:t>
            </a:r>
          </a:p>
        </p:txBody>
      </p:sp>
      <p:sp>
        <p:nvSpPr>
          <p:cNvPr id="36" name="文本框 35"/>
          <p:cNvSpPr txBox="1"/>
          <p:nvPr/>
        </p:nvSpPr>
        <p:spPr>
          <a:xfrm>
            <a:off x="7555424" y="5663536"/>
            <a:ext cx="925830" cy="400110"/>
          </a:xfrm>
          <a:prstGeom prst="rect">
            <a:avLst/>
          </a:prstGeom>
          <a:noFill/>
        </p:spPr>
        <p:txBody>
          <a:bodyPr wrap="square" rtlCol="0">
            <a:spAutoFit/>
          </a:bodyPr>
          <a:lstStyle/>
          <a:p>
            <a:r>
              <a:rPr lang="zh-CN" altLang="en-US" sz="2000" b="1" dirty="0"/>
              <a:t>底座</a:t>
            </a:r>
          </a:p>
        </p:txBody>
      </p:sp>
      <p:sp>
        <p:nvSpPr>
          <p:cNvPr id="10" name="文本框 9"/>
          <p:cNvSpPr txBox="1"/>
          <p:nvPr/>
        </p:nvSpPr>
        <p:spPr>
          <a:xfrm>
            <a:off x="385498" y="5631329"/>
            <a:ext cx="1208935" cy="400110"/>
          </a:xfrm>
          <a:prstGeom prst="rect">
            <a:avLst/>
          </a:prstGeom>
          <a:noFill/>
        </p:spPr>
        <p:txBody>
          <a:bodyPr wrap="square" rtlCol="0">
            <a:spAutoFit/>
          </a:bodyPr>
          <a:lstStyle/>
          <a:p>
            <a:r>
              <a:rPr lang="zh-CN" altLang="en-US" sz="2000" b="1" dirty="0"/>
              <a:t>夹紧</a:t>
            </a:r>
            <a:r>
              <a:rPr lang="zh-CN" altLang="en-US" sz="2000" b="1" dirty="0" smtClean="0"/>
              <a:t>手柄</a:t>
            </a:r>
            <a:endParaRPr lang="zh-CN" altLang="en-US" sz="2000" b="1" dirty="0"/>
          </a:p>
        </p:txBody>
      </p:sp>
      <p:sp>
        <p:nvSpPr>
          <p:cNvPr id="32" name="标题 1"/>
          <p:cNvSpPr txBox="1">
            <a:spLocks/>
          </p:cNvSpPr>
          <p:nvPr/>
        </p:nvSpPr>
        <p:spPr>
          <a:xfrm>
            <a:off x="611188" y="894002"/>
            <a:ext cx="2244741" cy="51276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Arial" pitchFamily="34" charset="0"/>
                <a:ea typeface="黑体" pitchFamily="49" charset="-122"/>
                <a:cs typeface="Arial" pitchFamily="34" charset="0"/>
              </a:rPr>
              <a:t>2</a:t>
            </a:r>
            <a:r>
              <a:rPr lang="en-US" altLang="zh-CN" sz="3200" b="1" dirty="0" smtClean="0">
                <a:latin typeface="Arial" pitchFamily="34" charset="0"/>
                <a:ea typeface="黑体" pitchFamily="49" charset="-122"/>
                <a:cs typeface="Arial" pitchFamily="34" charset="0"/>
              </a:rPr>
              <a:t>. </a:t>
            </a:r>
            <a:r>
              <a:rPr lang="zh-CN" altLang="en-US" sz="3200" b="1" dirty="0" smtClean="0">
                <a:latin typeface="黑体" pitchFamily="49" charset="-122"/>
                <a:ea typeface="黑体" pitchFamily="49" charset="-122"/>
              </a:rPr>
              <a:t>台虎钳</a:t>
            </a:r>
            <a:endParaRPr lang="zh-CN" altLang="en-US" sz="3200"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313393"/>
            <a:ext cx="3475390" cy="560564"/>
          </a:xfrm>
          <a:prstGeom prst="rect">
            <a:avLst/>
          </a:prstGeom>
        </p:spPr>
        <p:txBody>
          <a:bodyPr/>
          <a:lstStyle/>
          <a:p>
            <a:pPr algn="just"/>
            <a:r>
              <a:rPr lang="zh-CN" altLang="en-US" sz="2800" b="1" dirty="0" smtClean="0"/>
              <a:t>台</a:t>
            </a:r>
            <a:r>
              <a:rPr lang="zh-CN" altLang="en-US" sz="2800" b="1" dirty="0"/>
              <a:t>虎钳</a:t>
            </a:r>
            <a:r>
              <a:rPr lang="en-US" altLang="zh-CN" sz="2800" b="1" dirty="0"/>
              <a:t>90</a:t>
            </a:r>
            <a:r>
              <a:rPr lang="zh-CN" altLang="en-US" sz="2800" b="1" dirty="0"/>
              <a:t>度旋转视图</a:t>
            </a:r>
          </a:p>
        </p:txBody>
      </p:sp>
      <p:pic>
        <p:nvPicPr>
          <p:cNvPr id="4" name="内容占位符 3" descr="IMG_20160824_144712"/>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1388531" y="2088443"/>
            <a:ext cx="2880000" cy="2880000"/>
          </a:xfrm>
          <a:prstGeom prst="rect">
            <a:avLst/>
          </a:prstGeom>
        </p:spPr>
      </p:pic>
      <p:pic>
        <p:nvPicPr>
          <p:cNvPr id="5" name="图片 4" descr="IMG_20160824_145104"/>
          <p:cNvPicPr>
            <a:picLocks/>
          </p:cNvPicPr>
          <p:nvPr/>
        </p:nvPicPr>
        <p:blipFill>
          <a:blip r:embed="rId3" cstate="print">
            <a:extLst>
              <a:ext uri="{28A0092B-C50C-407E-A947-70E740481C1C}">
                <a14:useLocalDpi xmlns:a14="http://schemas.microsoft.com/office/drawing/2010/main"/>
              </a:ext>
            </a:extLst>
          </a:blip>
          <a:srcRect/>
          <a:stretch>
            <a:fillRect/>
          </a:stretch>
        </p:blipFill>
        <p:spPr>
          <a:xfrm>
            <a:off x="4857274" y="2088443"/>
            <a:ext cx="2880000" cy="2880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873125"/>
            <a:ext cx="2589212" cy="470253"/>
          </a:xfrm>
          <a:prstGeom prst="rect">
            <a:avLst/>
          </a:prstGeom>
        </p:spPr>
        <p:txBody>
          <a:bodyPr/>
          <a:lstStyle/>
          <a:p>
            <a:pPr marL="457200" indent="-457200">
              <a:buFont typeface="Wingdings" panose="05000000000000000000" pitchFamily="2" charset="2"/>
              <a:buChar char="l"/>
            </a:pPr>
            <a:r>
              <a:rPr lang="zh-CN" altLang="en-US" sz="2800" b="1" dirty="0" smtClean="0"/>
              <a:t>钢</a:t>
            </a:r>
            <a:r>
              <a:rPr lang="zh-CN" altLang="en-US" sz="2800" b="1" dirty="0"/>
              <a:t>制</a:t>
            </a:r>
            <a:r>
              <a:rPr lang="zh-CN" altLang="en-US" sz="2800" b="1" dirty="0" smtClean="0"/>
              <a:t>钳口</a:t>
            </a:r>
            <a:endParaRPr lang="zh-CN" altLang="en-US" sz="2000" dirty="0"/>
          </a:p>
        </p:txBody>
      </p:sp>
      <p:pic>
        <p:nvPicPr>
          <p:cNvPr id="4" name="图片 3" descr="IMG_20160824_14484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884663" y="2536984"/>
            <a:ext cx="6370796" cy="2377440"/>
          </a:xfrm>
          <a:prstGeom prst="rect">
            <a:avLst/>
          </a:prstGeom>
        </p:spPr>
      </p:pic>
      <p:sp>
        <p:nvSpPr>
          <p:cNvPr id="3" name="矩形 2"/>
          <p:cNvSpPr/>
          <p:nvPr/>
        </p:nvSpPr>
        <p:spPr>
          <a:xfrm>
            <a:off x="1111956" y="1435079"/>
            <a:ext cx="6733822" cy="830997"/>
          </a:xfrm>
          <a:prstGeom prst="rect">
            <a:avLst/>
          </a:prstGeom>
        </p:spPr>
        <p:txBody>
          <a:bodyPr wrap="square">
            <a:spAutoFit/>
          </a:bodyPr>
          <a:lstStyle/>
          <a:p>
            <a:r>
              <a:rPr lang="zh-CN" altLang="en-US" sz="2400" b="1" dirty="0" smtClean="0">
                <a:solidFill>
                  <a:srgbClr val="3333CC"/>
                </a:solidFill>
              </a:rPr>
              <a:t>经过</a:t>
            </a:r>
            <a:r>
              <a:rPr lang="zh-CN" altLang="en-US" sz="2400" b="1" dirty="0" smtClean="0">
                <a:solidFill>
                  <a:srgbClr val="3333CC"/>
                </a:solidFill>
                <a:sym typeface="+mn-ea"/>
              </a:rPr>
              <a:t> </a:t>
            </a:r>
            <a:r>
              <a:rPr lang="zh-CN" altLang="en-US" sz="2400" b="1" dirty="0">
                <a:solidFill>
                  <a:srgbClr val="3333CC"/>
                </a:solidFill>
              </a:rPr>
              <a:t>淬火调质的可提高硬度表面网纹可加大摩擦力 使工件装夹更加牢固</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7" y="1165753"/>
            <a:ext cx="3032965" cy="609259"/>
          </a:xfrm>
          <a:prstGeom prst="rect">
            <a:avLst/>
          </a:prstGeom>
          <a:solidFill>
            <a:schemeClr val="bg1"/>
          </a:solidFill>
        </p:spPr>
        <p:txBody>
          <a:bodyPr>
            <a:noAutofit/>
          </a:bodyPr>
          <a:lstStyle/>
          <a:p>
            <a:pPr marL="457200" indent="-457200">
              <a:buFont typeface="Wingdings" panose="05000000000000000000" pitchFamily="2" charset="2"/>
              <a:buChar char="l"/>
            </a:pPr>
            <a:r>
              <a:rPr lang="zh-CN" altLang="en-US" sz="2800" b="1" dirty="0" smtClean="0">
                <a:solidFill>
                  <a:srgbClr val="C00000"/>
                </a:solidFill>
              </a:rPr>
              <a:t>使用注意</a:t>
            </a:r>
            <a:r>
              <a:rPr lang="zh-CN" altLang="en-US" sz="2800" b="1" dirty="0">
                <a:solidFill>
                  <a:srgbClr val="C00000"/>
                </a:solidFill>
              </a:rPr>
              <a:t>事项</a:t>
            </a:r>
          </a:p>
        </p:txBody>
      </p:sp>
      <p:sp>
        <p:nvSpPr>
          <p:cNvPr id="3" name="内容占位符 2"/>
          <p:cNvSpPr>
            <a:spLocks noGrp="1"/>
          </p:cNvSpPr>
          <p:nvPr>
            <p:ph idx="4294967295"/>
          </p:nvPr>
        </p:nvSpPr>
        <p:spPr>
          <a:xfrm>
            <a:off x="891831" y="1801286"/>
            <a:ext cx="7886700" cy="2477203"/>
          </a:xfrm>
          <a:prstGeom prst="rect">
            <a:avLst/>
          </a:prstGeom>
          <a:solidFill>
            <a:schemeClr val="bg1"/>
          </a:solidFill>
        </p:spPr>
        <p:txBody>
          <a:bodyPr>
            <a:normAutofit/>
          </a:bodyPr>
          <a:lstStyle/>
          <a:p>
            <a:pPr>
              <a:lnSpc>
                <a:spcPct val="125000"/>
              </a:lnSpc>
            </a:pPr>
            <a:r>
              <a:rPr lang="zh-CN" altLang="en-US" sz="2400" b="1" dirty="0" smtClean="0"/>
              <a:t>工件</a:t>
            </a:r>
            <a:r>
              <a:rPr lang="zh-CN" altLang="en-US" sz="2400" b="1" dirty="0"/>
              <a:t>应夹在钳口中部，使钳口受力均匀</a:t>
            </a:r>
          </a:p>
          <a:p>
            <a:pPr>
              <a:lnSpc>
                <a:spcPct val="125000"/>
              </a:lnSpc>
            </a:pPr>
            <a:r>
              <a:rPr lang="zh-CN" altLang="en-US" sz="2400" b="1" dirty="0" smtClean="0"/>
              <a:t>夹</a:t>
            </a:r>
            <a:r>
              <a:rPr lang="zh-CN" altLang="en-US" sz="2400" b="1" dirty="0"/>
              <a:t>紧手柄时不准套上增力套管或用锤敲击，</a:t>
            </a:r>
            <a:r>
              <a:rPr lang="zh-CN" altLang="en-US" sz="2400" b="1" dirty="0" smtClean="0"/>
              <a:t>以免损坏虎钳丝杠</a:t>
            </a:r>
            <a:r>
              <a:rPr lang="zh-CN" altLang="en-US" sz="2400" b="1" dirty="0"/>
              <a:t>或螺母的螺纹 </a:t>
            </a:r>
            <a:r>
              <a:rPr lang="zh-CN" altLang="en-US" sz="2400" b="1" dirty="0" smtClean="0"/>
              <a:t> </a:t>
            </a:r>
            <a:endParaRPr lang="en-US" altLang="zh-CN" sz="2400" b="1" dirty="0" smtClean="0"/>
          </a:p>
          <a:p>
            <a:pPr>
              <a:lnSpc>
                <a:spcPct val="125000"/>
              </a:lnSpc>
            </a:pPr>
            <a:r>
              <a:rPr lang="zh-CN" altLang="en-US" sz="2400" b="1" dirty="0" smtClean="0"/>
              <a:t>夹</a:t>
            </a:r>
            <a:r>
              <a:rPr lang="zh-CN" altLang="en-US" sz="2400" b="1" dirty="0"/>
              <a:t>持工件的光洁表面时</a:t>
            </a:r>
            <a:r>
              <a:rPr lang="zh-CN" altLang="en-US" sz="2400" b="1" dirty="0" smtClean="0"/>
              <a:t>，应</a:t>
            </a:r>
            <a:r>
              <a:rPr lang="zh-CN" altLang="en-US" sz="2400" b="1" dirty="0"/>
              <a:t>垫铜皮或 铝皮 加以保护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IMG_20160824_143908"/>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1115131" y="1961975"/>
            <a:ext cx="3806825" cy="3983037"/>
          </a:xfrm>
          <a:prstGeom prst="rect">
            <a:avLst/>
          </a:prstGeom>
        </p:spPr>
      </p:pic>
      <p:sp>
        <p:nvSpPr>
          <p:cNvPr id="5" name="标题 1"/>
          <p:cNvSpPr txBox="1">
            <a:spLocks/>
          </p:cNvSpPr>
          <p:nvPr/>
        </p:nvSpPr>
        <p:spPr>
          <a:xfrm>
            <a:off x="611188" y="988131"/>
            <a:ext cx="2244741" cy="51276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smtClean="0">
                <a:latin typeface="Arial" pitchFamily="34" charset="0"/>
                <a:ea typeface="黑体" pitchFamily="49" charset="-122"/>
                <a:cs typeface="Arial" pitchFamily="34" charset="0"/>
              </a:rPr>
              <a:t>3. </a:t>
            </a:r>
            <a:r>
              <a:rPr lang="zh-CN" altLang="en-US" sz="3200" b="1" dirty="0" smtClean="0">
                <a:latin typeface="Arial" pitchFamily="34" charset="0"/>
                <a:ea typeface="黑体" pitchFamily="49" charset="-122"/>
                <a:cs typeface="Arial" pitchFamily="34" charset="0"/>
              </a:rPr>
              <a:t>钻床</a:t>
            </a:r>
            <a:endParaRPr lang="zh-CN" altLang="en-US" sz="3200" b="1" dirty="0">
              <a:latin typeface="黑体" pitchFamily="49" charset="-122"/>
              <a:ea typeface="黑体" pitchFamily="49" charset="-122"/>
            </a:endParaRPr>
          </a:p>
        </p:txBody>
      </p:sp>
      <p:sp>
        <p:nvSpPr>
          <p:cNvPr id="3" name="矩形 2"/>
          <p:cNvSpPr/>
          <p:nvPr/>
        </p:nvSpPr>
        <p:spPr>
          <a:xfrm>
            <a:off x="5153378" y="2286353"/>
            <a:ext cx="3787422" cy="2822183"/>
          </a:xfrm>
          <a:prstGeom prst="rect">
            <a:avLst/>
          </a:prstGeom>
        </p:spPr>
        <p:txBody>
          <a:bodyPr wrap="square">
            <a:spAutoFit/>
          </a:bodyPr>
          <a:lstStyle/>
          <a:p>
            <a:pPr marL="342900" indent="-342900">
              <a:lnSpc>
                <a:spcPct val="125000"/>
              </a:lnSpc>
              <a:buFont typeface="Arial" pitchFamily="34" charset="0"/>
              <a:buChar char="•"/>
            </a:pPr>
            <a:r>
              <a:rPr lang="zh-CN" altLang="en-US" sz="2400" b="1" dirty="0" smtClean="0"/>
              <a:t>常用</a:t>
            </a:r>
            <a:r>
              <a:rPr lang="zh-CN" altLang="en-US" sz="2400" b="1" dirty="0"/>
              <a:t>的钻床有台钻和立钻两种</a:t>
            </a:r>
          </a:p>
          <a:p>
            <a:pPr marL="342900" indent="-342900">
              <a:lnSpc>
                <a:spcPct val="125000"/>
              </a:lnSpc>
              <a:buFont typeface="Arial" pitchFamily="34" charset="0"/>
              <a:buChar char="•"/>
            </a:pPr>
            <a:r>
              <a:rPr lang="zh-CN" altLang="en-US" sz="2400" b="1" dirty="0" smtClean="0"/>
              <a:t>主轴</a:t>
            </a:r>
            <a:r>
              <a:rPr lang="zh-CN" altLang="en-US" sz="2400" b="1" dirty="0"/>
              <a:t>的转速是用改变</a:t>
            </a:r>
            <a:r>
              <a:rPr lang="en-US" altLang="zh-CN" sz="2400" b="1" dirty="0"/>
              <a:t>v</a:t>
            </a:r>
            <a:r>
              <a:rPr lang="zh-CN" altLang="en-US" sz="2400" b="1" dirty="0"/>
              <a:t>型带在带轮上的位置来调节的</a:t>
            </a:r>
          </a:p>
          <a:p>
            <a:pPr marL="342900" indent="-342900">
              <a:lnSpc>
                <a:spcPct val="125000"/>
              </a:lnSpc>
              <a:buFont typeface="Arial" pitchFamily="34" charset="0"/>
              <a:buChar char="•"/>
            </a:pPr>
            <a:r>
              <a:rPr lang="zh-CN" altLang="en-US" sz="2400" b="1" dirty="0" smtClean="0"/>
              <a:t>主轴</a:t>
            </a:r>
            <a:r>
              <a:rPr lang="zh-CN" altLang="en-US" sz="2400" b="1" dirty="0"/>
              <a:t>的进给是手动的</a:t>
            </a:r>
          </a:p>
        </p:txBody>
      </p:sp>
    </p:spTree>
    <p:extLst>
      <p:ext uri="{BB962C8B-B14F-4D97-AF65-F5344CB8AC3E}">
        <p14:creationId xmlns:p14="http://schemas.microsoft.com/office/powerpoint/2010/main" val="1769085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934684"/>
            <a:ext cx="2183479" cy="719303"/>
          </a:xfrm>
          <a:prstGeom prst="rect">
            <a:avLst/>
          </a:prstGeom>
        </p:spPr>
        <p:txBody>
          <a:bodyPr/>
          <a:lstStyle/>
          <a:p>
            <a:pPr marL="457200" indent="-457200">
              <a:buFont typeface="Wingdings" panose="05000000000000000000" pitchFamily="2" charset="2"/>
              <a:buChar char="l"/>
            </a:pPr>
            <a:r>
              <a:rPr lang="zh-CN" altLang="en-US" sz="2800" b="1" dirty="0" smtClean="0"/>
              <a:t>钻床</a:t>
            </a:r>
            <a:r>
              <a:rPr lang="zh-CN" altLang="en-US" sz="2800" b="1" dirty="0"/>
              <a:t>开关</a:t>
            </a:r>
          </a:p>
        </p:txBody>
      </p:sp>
      <p:sp>
        <p:nvSpPr>
          <p:cNvPr id="3" name="内容占位符 2"/>
          <p:cNvSpPr>
            <a:spLocks noGrp="1"/>
          </p:cNvSpPr>
          <p:nvPr>
            <p:ph idx="4294967295"/>
          </p:nvPr>
        </p:nvSpPr>
        <p:spPr>
          <a:xfrm>
            <a:off x="842963" y="1642454"/>
            <a:ext cx="7691437" cy="836791"/>
          </a:xfrm>
          <a:prstGeom prst="rect">
            <a:avLst/>
          </a:prstGeom>
        </p:spPr>
        <p:txBody>
          <a:bodyPr>
            <a:noAutofit/>
          </a:bodyPr>
          <a:lstStyle/>
          <a:p>
            <a:pPr marL="0" indent="0">
              <a:lnSpc>
                <a:spcPct val="125000"/>
              </a:lnSpc>
              <a:buNone/>
            </a:pPr>
            <a:r>
              <a:rPr lang="zh-CN" altLang="en-US" sz="2400" b="1" dirty="0" smtClean="0">
                <a:solidFill>
                  <a:srgbClr val="C00000"/>
                </a:solidFill>
              </a:rPr>
              <a:t>开机</a:t>
            </a:r>
            <a:r>
              <a:rPr lang="zh-CN" altLang="en-US" sz="2400" b="1" dirty="0">
                <a:solidFill>
                  <a:srgbClr val="C00000"/>
                </a:solidFill>
              </a:rPr>
              <a:t>之前检查开关是否灵活，遇突发情况迅速按下红色关停键</a:t>
            </a:r>
          </a:p>
        </p:txBody>
      </p:sp>
      <p:pic>
        <p:nvPicPr>
          <p:cNvPr id="6" name="图片 5" descr="IMG_20160824_14403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771054" y="3144589"/>
            <a:ext cx="2178368" cy="2427446"/>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0332" y="2857073"/>
            <a:ext cx="3215210" cy="336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586323" y="3588675"/>
            <a:ext cx="416689" cy="347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箭头连接符 6"/>
          <p:cNvCxnSpPr/>
          <p:nvPr/>
        </p:nvCxnSpPr>
        <p:spPr>
          <a:xfrm flipV="1">
            <a:off x="3003012" y="3144589"/>
            <a:ext cx="2830010" cy="64049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03012" y="3785083"/>
            <a:ext cx="2768042" cy="178695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4124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7" y="1600084"/>
            <a:ext cx="3272191" cy="544810"/>
          </a:xfrm>
          <a:prstGeom prst="rect">
            <a:avLst/>
          </a:prstGeom>
        </p:spPr>
        <p:txBody>
          <a:bodyPr/>
          <a:lstStyle/>
          <a:p>
            <a:pPr algn="just"/>
            <a:r>
              <a:rPr lang="zh-CN" altLang="en-US" sz="2400" b="1" dirty="0" smtClean="0">
                <a:solidFill>
                  <a:srgbClr val="3333CC"/>
                </a:solidFill>
              </a:rPr>
              <a:t>钻孔、绞</a:t>
            </a:r>
            <a:r>
              <a:rPr lang="zh-CN" altLang="en-US" sz="2400" b="1" dirty="0">
                <a:solidFill>
                  <a:srgbClr val="3333CC"/>
                </a:solidFill>
              </a:rPr>
              <a:t>孔时钻头</a:t>
            </a:r>
            <a:r>
              <a:rPr lang="zh-CN" altLang="en-US" sz="2400" b="1" dirty="0" smtClean="0">
                <a:solidFill>
                  <a:srgbClr val="3333CC"/>
                </a:solidFill>
              </a:rPr>
              <a:t>夹具</a:t>
            </a:r>
            <a:endParaRPr lang="zh-CN" altLang="en-US" sz="2400" b="1" dirty="0">
              <a:solidFill>
                <a:srgbClr val="3333CC"/>
              </a:solidFill>
            </a:endParaRPr>
          </a:p>
        </p:txBody>
      </p:sp>
      <p:pic>
        <p:nvPicPr>
          <p:cNvPr id="5" name="内容占位符 4" descr="IMG_20160824_143936"/>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611188" y="2163820"/>
            <a:ext cx="2789178" cy="3240000"/>
          </a:xfrm>
          <a:prstGeom prst="rect">
            <a:avLst/>
          </a:prstGeom>
        </p:spPr>
      </p:pic>
      <p:sp>
        <p:nvSpPr>
          <p:cNvPr id="4" name="标题 1"/>
          <p:cNvSpPr txBox="1">
            <a:spLocks/>
          </p:cNvSpPr>
          <p:nvPr/>
        </p:nvSpPr>
        <p:spPr>
          <a:xfrm>
            <a:off x="611188" y="1043577"/>
            <a:ext cx="2132012"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smtClean="0"/>
              <a:t>钻夹头</a:t>
            </a:r>
            <a:endParaRPr lang="zh-CN" altLang="en-US" sz="2800" b="1" dirty="0"/>
          </a:p>
        </p:txBody>
      </p:sp>
      <p:sp>
        <p:nvSpPr>
          <p:cNvPr id="6" name="标题 1"/>
          <p:cNvSpPr txBox="1">
            <a:spLocks/>
          </p:cNvSpPr>
          <p:nvPr/>
        </p:nvSpPr>
        <p:spPr>
          <a:xfrm>
            <a:off x="4963055" y="1043577"/>
            <a:ext cx="2350323"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a:t>丝锥</a:t>
            </a:r>
            <a:r>
              <a:rPr lang="zh-CN" altLang="en-US" sz="2800" b="1" dirty="0" smtClean="0"/>
              <a:t>夹头</a:t>
            </a:r>
            <a:endParaRPr lang="zh-CN" altLang="en-US" sz="2800" b="1" dirty="0"/>
          </a:p>
        </p:txBody>
      </p:sp>
      <p:sp>
        <p:nvSpPr>
          <p:cNvPr id="3" name="矩形 2"/>
          <p:cNvSpPr/>
          <p:nvPr/>
        </p:nvSpPr>
        <p:spPr>
          <a:xfrm>
            <a:off x="4963055" y="1576977"/>
            <a:ext cx="2350323" cy="461665"/>
          </a:xfrm>
          <a:prstGeom prst="rect">
            <a:avLst/>
          </a:prstGeom>
        </p:spPr>
        <p:txBody>
          <a:bodyPr wrap="none">
            <a:spAutoFit/>
          </a:bodyPr>
          <a:lstStyle/>
          <a:p>
            <a:r>
              <a:rPr lang="zh-CN" altLang="en-US" sz="2400" b="1" dirty="0" smtClean="0">
                <a:solidFill>
                  <a:srgbClr val="3333CC"/>
                </a:solidFill>
              </a:rPr>
              <a:t>攻丝时</a:t>
            </a:r>
            <a:r>
              <a:rPr lang="zh-CN" altLang="en-US" sz="2400" b="1" dirty="0">
                <a:solidFill>
                  <a:srgbClr val="3333CC"/>
                </a:solidFill>
              </a:rPr>
              <a:t>丝锥</a:t>
            </a:r>
            <a:r>
              <a:rPr lang="zh-CN" altLang="en-US" sz="2400" b="1" dirty="0" smtClean="0">
                <a:solidFill>
                  <a:srgbClr val="3333CC"/>
                </a:solidFill>
              </a:rPr>
              <a:t>夹具</a:t>
            </a:r>
            <a:endParaRPr lang="zh-CN" altLang="en-US" sz="2400" b="1" dirty="0">
              <a:solidFill>
                <a:srgbClr val="3333CC"/>
              </a:solidFill>
            </a:endParaRPr>
          </a:p>
        </p:txBody>
      </p:sp>
      <p:pic>
        <p:nvPicPr>
          <p:cNvPr id="7" name="内容占位符 6" descr="IMG_20160824_14400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9170" y="2144241"/>
            <a:ext cx="2714979" cy="3240000"/>
          </a:xfrm>
          <a:prstGeom prst="rect">
            <a:avLst/>
          </a:prstGeom>
        </p:spPr>
      </p:pic>
    </p:spTree>
    <p:extLst>
      <p:ext uri="{BB962C8B-B14F-4D97-AF65-F5344CB8AC3E}">
        <p14:creationId xmlns:p14="http://schemas.microsoft.com/office/powerpoint/2010/main" val="40136994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599" y="2182647"/>
            <a:ext cx="2810933" cy="402520"/>
          </a:xfrm>
          <a:prstGeom prst="rect">
            <a:avLst/>
          </a:prstGeom>
        </p:spPr>
        <p:txBody>
          <a:bodyPr/>
          <a:lstStyle/>
          <a:p>
            <a:r>
              <a:rPr lang="zh-CN" altLang="en-US" sz="2400" b="1" dirty="0" smtClean="0">
                <a:solidFill>
                  <a:srgbClr val="3333CC"/>
                </a:solidFill>
                <a:sym typeface="+mn-ea"/>
              </a:rPr>
              <a:t>钻</a:t>
            </a:r>
            <a:r>
              <a:rPr lang="zh-CN" altLang="en-US" sz="2400" b="1" dirty="0">
                <a:solidFill>
                  <a:srgbClr val="3333CC"/>
                </a:solidFill>
                <a:sym typeface="+mn-ea"/>
              </a:rPr>
              <a:t>削</a:t>
            </a:r>
            <a:r>
              <a:rPr lang="zh-CN" altLang="en-US" sz="2400" b="1" dirty="0" smtClean="0">
                <a:solidFill>
                  <a:srgbClr val="3333CC"/>
                </a:solidFill>
                <a:sym typeface="+mn-ea"/>
              </a:rPr>
              <a:t>孔</a:t>
            </a:r>
            <a:r>
              <a:rPr lang="zh-CN" altLang="en-US" sz="2400" b="1" dirty="0">
                <a:solidFill>
                  <a:srgbClr val="3333CC"/>
                </a:solidFill>
                <a:sym typeface="+mn-ea"/>
              </a:rPr>
              <a:t>常用</a:t>
            </a:r>
            <a:r>
              <a:rPr lang="zh-CN" altLang="en-US" sz="2400" b="1" dirty="0" smtClean="0">
                <a:solidFill>
                  <a:srgbClr val="3333CC"/>
                </a:solidFill>
                <a:sym typeface="+mn-ea"/>
              </a:rPr>
              <a:t>工具</a:t>
            </a:r>
            <a:endParaRPr lang="zh-CN" altLang="en-US" sz="2400" b="1" dirty="0">
              <a:solidFill>
                <a:srgbClr val="3333CC"/>
              </a:solidFill>
              <a:sym typeface="+mn-ea"/>
            </a:endParaRPr>
          </a:p>
        </p:txBody>
      </p:sp>
      <p:pic>
        <p:nvPicPr>
          <p:cNvPr id="8" name="内容占位符 7" descr="u=518734866,3974617325&amp;fm=21&amp;gp=0"/>
          <p:cNvPicPr>
            <a:picLocks noGrp="1" noChangeAspect="1"/>
          </p:cNvPicPr>
          <p:nvPr>
            <p:ph idx="4294967295"/>
          </p:nvPr>
        </p:nvPicPr>
        <p:blipFill rotWithShape="1">
          <a:blip r:embed="rId2"/>
          <a:srcRect t="9618" r="25197" b="14920"/>
          <a:stretch/>
        </p:blipFill>
        <p:spPr>
          <a:xfrm>
            <a:off x="690210" y="2671949"/>
            <a:ext cx="4000254" cy="2520000"/>
          </a:xfrm>
          <a:prstGeom prst="rect">
            <a:avLst/>
          </a:prstGeom>
        </p:spPr>
      </p:pic>
      <p:sp>
        <p:nvSpPr>
          <p:cNvPr id="4" name="标题 1"/>
          <p:cNvSpPr txBox="1">
            <a:spLocks/>
          </p:cNvSpPr>
          <p:nvPr/>
        </p:nvSpPr>
        <p:spPr>
          <a:xfrm>
            <a:off x="611188" y="1562871"/>
            <a:ext cx="1659467"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smtClean="0"/>
              <a:t>钻头</a:t>
            </a:r>
            <a:endParaRPr lang="zh-CN" altLang="en-US"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401" y="2671949"/>
            <a:ext cx="252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a:xfrm>
            <a:off x="5279144" y="1562871"/>
            <a:ext cx="1659467"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smtClean="0"/>
              <a:t>丝锥</a:t>
            </a:r>
            <a:endParaRPr lang="zh-CN" altLang="en-US" sz="2800" b="1" dirty="0"/>
          </a:p>
        </p:txBody>
      </p:sp>
      <p:sp>
        <p:nvSpPr>
          <p:cNvPr id="3" name="矩形 2"/>
          <p:cNvSpPr/>
          <p:nvPr/>
        </p:nvSpPr>
        <p:spPr>
          <a:xfrm>
            <a:off x="5279144" y="2096271"/>
            <a:ext cx="3780202" cy="461665"/>
          </a:xfrm>
          <a:prstGeom prst="rect">
            <a:avLst/>
          </a:prstGeom>
        </p:spPr>
        <p:txBody>
          <a:bodyPr wrap="none">
            <a:spAutoFit/>
          </a:bodyPr>
          <a:lstStyle/>
          <a:p>
            <a:r>
              <a:rPr lang="en-US" altLang="zh-CN" sz="2400" b="1" dirty="0" smtClean="0">
                <a:solidFill>
                  <a:srgbClr val="3333CC"/>
                </a:solidFill>
                <a:sym typeface="+mn-ea"/>
              </a:rPr>
              <a:t>(</a:t>
            </a:r>
            <a:r>
              <a:rPr lang="zh-CN" altLang="en-US" sz="2400" b="1" dirty="0" smtClean="0">
                <a:solidFill>
                  <a:srgbClr val="3333CC"/>
                </a:solidFill>
                <a:sym typeface="+mn-ea"/>
              </a:rPr>
              <a:t>钻床</a:t>
            </a:r>
            <a:r>
              <a:rPr lang="en-US" altLang="zh-CN" sz="2400" b="1" dirty="0" smtClean="0">
                <a:solidFill>
                  <a:srgbClr val="3333CC"/>
                </a:solidFill>
                <a:sym typeface="+mn-ea"/>
              </a:rPr>
              <a:t>)</a:t>
            </a:r>
            <a:r>
              <a:rPr lang="zh-CN" altLang="en-US" sz="2400" b="1" dirty="0" smtClean="0">
                <a:solidFill>
                  <a:srgbClr val="3333CC"/>
                </a:solidFill>
                <a:sym typeface="+mn-ea"/>
              </a:rPr>
              <a:t>攻丝</a:t>
            </a:r>
            <a:r>
              <a:rPr lang="zh-CN" altLang="en-US" sz="2400" b="1" dirty="0">
                <a:solidFill>
                  <a:srgbClr val="3333CC"/>
                </a:solidFill>
                <a:sym typeface="+mn-ea"/>
              </a:rPr>
              <a:t>加工</a:t>
            </a:r>
            <a:r>
              <a:rPr lang="zh-CN" altLang="en-US" sz="2400" b="1" dirty="0" smtClean="0">
                <a:solidFill>
                  <a:srgbClr val="3333CC"/>
                </a:solidFill>
                <a:sym typeface="+mn-ea"/>
              </a:rPr>
              <a:t>内螺纹工具</a:t>
            </a:r>
            <a:endParaRPr lang="zh-CN" altLang="en-US" sz="2400" b="1" dirty="0">
              <a:solidFill>
                <a:srgbClr val="3333CC"/>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109311"/>
            <a:ext cx="4068388" cy="448556"/>
          </a:xfrm>
          <a:prstGeom prst="rect">
            <a:avLst/>
          </a:prstGeom>
        </p:spPr>
        <p:txBody>
          <a:bodyPr/>
          <a:lstStyle/>
          <a:p>
            <a:pPr marL="457200" indent="-457200" algn="just">
              <a:buFont typeface="Wingdings" panose="05000000000000000000" pitchFamily="2" charset="2"/>
              <a:buChar char="l"/>
            </a:pPr>
            <a:r>
              <a:rPr lang="zh-CN" altLang="en-US" sz="2800" b="1" dirty="0" smtClean="0"/>
              <a:t>钻孔</a:t>
            </a:r>
            <a:r>
              <a:rPr lang="zh-CN" altLang="en-US" sz="2800" b="1" dirty="0"/>
              <a:t>、扩孔和绞孔</a:t>
            </a:r>
          </a:p>
        </p:txBody>
      </p:sp>
      <p:sp>
        <p:nvSpPr>
          <p:cNvPr id="3" name="内容占位符 2"/>
          <p:cNvSpPr>
            <a:spLocks noGrp="1"/>
          </p:cNvSpPr>
          <p:nvPr>
            <p:ph idx="4294967295"/>
          </p:nvPr>
        </p:nvSpPr>
        <p:spPr>
          <a:xfrm>
            <a:off x="1096610" y="1744487"/>
            <a:ext cx="6737879" cy="502003"/>
          </a:xfrm>
          <a:prstGeom prst="rect">
            <a:avLst/>
          </a:prstGeom>
        </p:spPr>
        <p:txBody>
          <a:bodyPr>
            <a:normAutofit/>
          </a:bodyPr>
          <a:lstStyle/>
          <a:p>
            <a:pPr marL="0" indent="0">
              <a:buNone/>
            </a:pPr>
            <a:r>
              <a:rPr lang="zh-CN" altLang="en-US" sz="2400" b="1" dirty="0" smtClean="0">
                <a:solidFill>
                  <a:srgbClr val="C00000"/>
                </a:solidFill>
              </a:rPr>
              <a:t>机器</a:t>
            </a:r>
            <a:r>
              <a:rPr lang="zh-CN" altLang="en-US" sz="2400" b="1" dirty="0">
                <a:solidFill>
                  <a:srgbClr val="C00000"/>
                </a:solidFill>
              </a:rPr>
              <a:t>零件上一些精度不高的孔可以用钻床来</a:t>
            </a:r>
            <a:r>
              <a:rPr lang="zh-CN" altLang="en-US" sz="2400" b="1" dirty="0" smtClean="0">
                <a:solidFill>
                  <a:srgbClr val="C00000"/>
                </a:solidFill>
              </a:rPr>
              <a:t>加工</a:t>
            </a:r>
            <a:endParaRPr lang="zh-CN" altLang="en-US" sz="2400" b="1" dirty="0">
              <a:solidFill>
                <a:srgbClr val="C00000"/>
              </a:solidFill>
            </a:endParaRPr>
          </a:p>
        </p:txBody>
      </p:sp>
      <p:sp>
        <p:nvSpPr>
          <p:cNvPr id="4" name="标题 1"/>
          <p:cNvSpPr txBox="1">
            <a:spLocks/>
          </p:cNvSpPr>
          <p:nvPr/>
        </p:nvSpPr>
        <p:spPr>
          <a:xfrm>
            <a:off x="722489" y="2330187"/>
            <a:ext cx="1185333" cy="4807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zh-CN" altLang="en-US" sz="2400" b="1" dirty="0" smtClean="0">
                <a:solidFill>
                  <a:srgbClr val="3333CC"/>
                </a:solidFill>
              </a:rPr>
              <a:t>钻孔</a:t>
            </a:r>
            <a:endParaRPr lang="zh-CN" altLang="en-US" sz="2400" b="1" dirty="0">
              <a:solidFill>
                <a:srgbClr val="3333CC"/>
              </a:solidFill>
            </a:endParaRPr>
          </a:p>
        </p:txBody>
      </p:sp>
      <p:sp>
        <p:nvSpPr>
          <p:cNvPr id="5" name="内容占位符 2"/>
          <p:cNvSpPr txBox="1">
            <a:spLocks/>
          </p:cNvSpPr>
          <p:nvPr/>
        </p:nvSpPr>
        <p:spPr>
          <a:xfrm>
            <a:off x="948267" y="2810935"/>
            <a:ext cx="7886700" cy="2156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zh-CN" altLang="en-US" sz="2400" b="1" dirty="0" smtClean="0"/>
              <a:t>用钻头在实体材料上加工孔称为钻孔，在钻床上钻孔时工件固定不动，钻头旋转并作轴向移动。</a:t>
            </a:r>
          </a:p>
          <a:p>
            <a:pPr>
              <a:lnSpc>
                <a:spcPct val="125000"/>
              </a:lnSpc>
            </a:pPr>
            <a:r>
              <a:rPr lang="zh-CN" altLang="en-US" sz="2400" b="1" dirty="0" smtClean="0"/>
              <a:t>钻孔属于粗加工或要求不高的终加工，公差等级为</a:t>
            </a:r>
            <a:r>
              <a:rPr lang="en-US" altLang="zh-CN" sz="2400" b="1" dirty="0" smtClean="0"/>
              <a:t>it12</a:t>
            </a:r>
            <a:r>
              <a:rPr lang="zh-CN" altLang="zh-CN" sz="2400" b="1" dirty="0" smtClean="0"/>
              <a:t>左右</a:t>
            </a:r>
            <a:r>
              <a:rPr lang="zh-CN" altLang="en-US" sz="2400" b="1" dirty="0" smtClean="0"/>
              <a:t>，</a:t>
            </a:r>
            <a:r>
              <a:rPr lang="zh-CN" altLang="zh-CN" sz="2400" b="1" dirty="0" smtClean="0"/>
              <a:t>粗糙度可达</a:t>
            </a:r>
            <a:r>
              <a:rPr lang="en-US" altLang="zh-CN" sz="2400" b="1" dirty="0" smtClean="0"/>
              <a:t>12.5</a:t>
            </a:r>
            <a:endParaRPr lang="en-US" altLang="zh-CN" sz="2400" b="1" dirty="0"/>
          </a:p>
        </p:txBody>
      </p:sp>
    </p:spTree>
    <p:extLst>
      <p:ext uri="{BB962C8B-B14F-4D97-AF65-F5344CB8AC3E}">
        <p14:creationId xmlns:p14="http://schemas.microsoft.com/office/powerpoint/2010/main" val="22970468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28132" y="1004708"/>
            <a:ext cx="7886700" cy="2191103"/>
          </a:xfrm>
          <a:prstGeom prst="rect">
            <a:avLst/>
          </a:prstGeom>
        </p:spPr>
        <p:txBody>
          <a:bodyPr>
            <a:normAutofit/>
          </a:bodyPr>
          <a:lstStyle/>
          <a:p>
            <a:pPr>
              <a:lnSpc>
                <a:spcPct val="125000"/>
              </a:lnSpc>
            </a:pPr>
            <a:r>
              <a:rPr lang="en-US" altLang="zh-CN" sz="2400" b="1" dirty="0"/>
              <a:t> </a:t>
            </a:r>
            <a:r>
              <a:rPr lang="zh-CN" altLang="en-US" sz="2400" b="1" dirty="0" smtClean="0"/>
              <a:t>用于</a:t>
            </a:r>
            <a:r>
              <a:rPr lang="zh-CN" altLang="en-US" sz="2400" b="1" dirty="0"/>
              <a:t>扩大工件上已有的孔，其切削运动与钻孔</a:t>
            </a:r>
            <a:r>
              <a:rPr lang="zh-CN" altLang="en-US" sz="2400" b="1" dirty="0" smtClean="0"/>
              <a:t>相同</a:t>
            </a:r>
            <a:r>
              <a:rPr lang="zh-CN" altLang="en-US" sz="2400" b="1" dirty="0"/>
              <a:t>，</a:t>
            </a:r>
            <a:r>
              <a:rPr lang="zh-CN" altLang="en-US" sz="2400" b="1" dirty="0" smtClean="0"/>
              <a:t>属于</a:t>
            </a:r>
            <a:r>
              <a:rPr lang="zh-CN" altLang="en-US" sz="2400" b="1" dirty="0"/>
              <a:t>半精加工，公差等级可达到</a:t>
            </a:r>
            <a:r>
              <a:rPr lang="en-US" altLang="zh-CN" sz="2400" b="1" dirty="0" smtClean="0"/>
              <a:t>it10-9</a:t>
            </a:r>
            <a:r>
              <a:rPr lang="zh-CN" altLang="en-US" sz="2400" b="1" dirty="0" smtClean="0"/>
              <a:t>，粗糙度</a:t>
            </a:r>
            <a:r>
              <a:rPr lang="zh-CN" altLang="en-US" sz="2400" b="1" dirty="0"/>
              <a:t>可达</a:t>
            </a:r>
            <a:r>
              <a:rPr lang="en-US" altLang="zh-CN" sz="2400" b="1" dirty="0"/>
              <a:t>6.3-3.2</a:t>
            </a:r>
          </a:p>
          <a:p>
            <a:pPr>
              <a:lnSpc>
                <a:spcPct val="125000"/>
              </a:lnSpc>
            </a:pPr>
            <a:r>
              <a:rPr lang="zh-CN" altLang="en-US" sz="2400" b="1" dirty="0" smtClean="0"/>
              <a:t>既可</a:t>
            </a:r>
            <a:r>
              <a:rPr lang="zh-CN" altLang="en-US" sz="2400" b="1" dirty="0"/>
              <a:t>作为孔加工的最后工序，也可作为绞孔前的</a:t>
            </a:r>
            <a:r>
              <a:rPr lang="zh-CN" altLang="en-US" sz="2400" b="1" dirty="0" smtClean="0"/>
              <a:t>预备工序</a:t>
            </a:r>
            <a:r>
              <a:rPr lang="zh-CN" altLang="en-US" sz="2400" b="1" dirty="0"/>
              <a:t>，</a:t>
            </a:r>
            <a:r>
              <a:rPr lang="zh-CN" altLang="en-US" sz="2400" b="1" dirty="0" smtClean="0"/>
              <a:t>加工</a:t>
            </a:r>
            <a:r>
              <a:rPr lang="zh-CN" altLang="en-US" sz="2400" b="1" dirty="0"/>
              <a:t>余量一般为</a:t>
            </a:r>
            <a:r>
              <a:rPr lang="en-US" altLang="zh-CN" sz="2400" b="1" dirty="0" smtClean="0"/>
              <a:t>0.5-4</a:t>
            </a:r>
            <a:endParaRPr lang="en-US" altLang="zh-CN" sz="2400" b="1" dirty="0"/>
          </a:p>
        </p:txBody>
      </p:sp>
      <p:sp>
        <p:nvSpPr>
          <p:cNvPr id="4" name="标题 1"/>
          <p:cNvSpPr txBox="1">
            <a:spLocks/>
          </p:cNvSpPr>
          <p:nvPr/>
        </p:nvSpPr>
        <p:spPr>
          <a:xfrm>
            <a:off x="611188" y="523960"/>
            <a:ext cx="1185333" cy="4807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zh-CN" altLang="en-US" sz="2400" b="1" dirty="0">
                <a:solidFill>
                  <a:srgbClr val="3333CC"/>
                </a:solidFill>
              </a:rPr>
              <a:t>扩</a:t>
            </a:r>
            <a:r>
              <a:rPr lang="zh-CN" altLang="en-US" sz="2400" b="1" dirty="0" smtClean="0">
                <a:solidFill>
                  <a:srgbClr val="3333CC"/>
                </a:solidFill>
              </a:rPr>
              <a:t>孔</a:t>
            </a:r>
            <a:endParaRPr lang="zh-CN" altLang="en-US" sz="2400" b="1" dirty="0">
              <a:solidFill>
                <a:srgbClr val="3333CC"/>
              </a:solidFill>
            </a:endParaRPr>
          </a:p>
        </p:txBody>
      </p:sp>
      <p:sp>
        <p:nvSpPr>
          <p:cNvPr id="5" name="内容占位符 2"/>
          <p:cNvSpPr txBox="1">
            <a:spLocks/>
          </p:cNvSpPr>
          <p:nvPr/>
        </p:nvSpPr>
        <p:spPr>
          <a:xfrm>
            <a:off x="728132" y="4113764"/>
            <a:ext cx="6762044" cy="18750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zh-CN" altLang="en-US" sz="2400" b="1" dirty="0" smtClean="0"/>
              <a:t>利用铰刀对孔进行最后精加工</a:t>
            </a:r>
          </a:p>
          <a:p>
            <a:pPr>
              <a:lnSpc>
                <a:spcPct val="125000"/>
              </a:lnSpc>
            </a:pPr>
            <a:r>
              <a:rPr lang="zh-CN" altLang="en-US" sz="2400" b="1" dirty="0" smtClean="0">
                <a:solidFill>
                  <a:srgbClr val="C00000"/>
                </a:solidFill>
              </a:rPr>
              <a:t>铰孔转速不易过高进刀不易过快</a:t>
            </a:r>
          </a:p>
          <a:p>
            <a:pPr>
              <a:lnSpc>
                <a:spcPct val="125000"/>
              </a:lnSpc>
            </a:pPr>
            <a:r>
              <a:rPr lang="zh-CN" altLang="en-US" sz="2400" b="1" dirty="0" smtClean="0"/>
              <a:t>公差等级可达</a:t>
            </a:r>
            <a:r>
              <a:rPr lang="en-US" altLang="zh-CN" sz="2400" b="1" dirty="0" smtClean="0"/>
              <a:t>it7-6</a:t>
            </a:r>
            <a:r>
              <a:rPr lang="zh-CN" altLang="en-US" sz="2400" b="1" dirty="0" smtClean="0"/>
              <a:t>，粗糙度可达</a:t>
            </a:r>
            <a:r>
              <a:rPr lang="en-US" altLang="zh-CN" sz="2400" b="1" dirty="0" smtClean="0"/>
              <a:t>1.6-0.8</a:t>
            </a:r>
            <a:endParaRPr lang="en-US" altLang="zh-CN" sz="2400" b="1" dirty="0"/>
          </a:p>
        </p:txBody>
      </p:sp>
      <p:sp>
        <p:nvSpPr>
          <p:cNvPr id="6" name="标题 1"/>
          <p:cNvSpPr txBox="1">
            <a:spLocks/>
          </p:cNvSpPr>
          <p:nvPr/>
        </p:nvSpPr>
        <p:spPr>
          <a:xfrm>
            <a:off x="605542" y="3397009"/>
            <a:ext cx="1185333" cy="4807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Ø"/>
            </a:pPr>
            <a:r>
              <a:rPr lang="zh-CN" altLang="en-US" sz="2400" b="1" dirty="0" smtClean="0">
                <a:solidFill>
                  <a:srgbClr val="3333CC"/>
                </a:solidFill>
              </a:rPr>
              <a:t>铰孔</a:t>
            </a:r>
            <a:endParaRPr lang="zh-CN" altLang="en-US" sz="2400" b="1" dirty="0">
              <a:solidFill>
                <a:srgbClr val="3333CC"/>
              </a:solidFill>
            </a:endParaRPr>
          </a:p>
        </p:txBody>
      </p:sp>
    </p:spTree>
    <p:extLst>
      <p:ext uri="{BB962C8B-B14F-4D97-AF65-F5344CB8AC3E}">
        <p14:creationId xmlns:p14="http://schemas.microsoft.com/office/powerpoint/2010/main" val="3971276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91137"/>
          <p:cNvSpPr>
            <a:spLocks noGrp="1" noChangeArrowheads="1"/>
          </p:cNvSpPr>
          <p:nvPr>
            <p:ph type="title"/>
          </p:nvPr>
        </p:nvSpPr>
        <p:spPr>
          <a:xfrm>
            <a:off x="3214370" y="1143953"/>
            <a:ext cx="2329180" cy="753427"/>
          </a:xfrm>
        </p:spPr>
        <p:txBody>
          <a:bodyPr/>
          <a:lstStyle/>
          <a:p>
            <a:pPr eaLnBrk="1" hangingPunct="1"/>
            <a:r>
              <a:rPr lang="zh-CN" altLang="en-US" sz="3600" b="1" dirty="0" smtClean="0">
                <a:solidFill>
                  <a:srgbClr val="3333CC"/>
                </a:solidFill>
                <a:latin typeface="黑体" pitchFamily="49" charset="-122"/>
                <a:ea typeface="黑体" pitchFamily="49" charset="-122"/>
              </a:rPr>
              <a:t>内容概要</a:t>
            </a:r>
          </a:p>
        </p:txBody>
      </p:sp>
      <p:sp>
        <p:nvSpPr>
          <p:cNvPr id="6146" name="文本占位符 91138"/>
          <p:cNvSpPr>
            <a:spLocks noGrp="1" noChangeArrowheads="1"/>
          </p:cNvSpPr>
          <p:nvPr>
            <p:ph idx="1"/>
          </p:nvPr>
        </p:nvSpPr>
        <p:spPr>
          <a:xfrm>
            <a:off x="2484438" y="2782888"/>
            <a:ext cx="4175125" cy="1512209"/>
          </a:xfrm>
        </p:spPr>
        <p:txBody>
          <a:bodyPr>
            <a:spAutoFit/>
          </a:bodyPr>
          <a:lstStyle/>
          <a:p>
            <a:pPr eaLnBrk="1" hangingPunct="1">
              <a:buFontTx/>
              <a:buNone/>
            </a:pPr>
            <a:r>
              <a:rPr lang="zh-CN" altLang="en-US" b="1" smtClean="0">
                <a:latin typeface="黑体" pitchFamily="49" charset="-122"/>
                <a:ea typeface="黑体" pitchFamily="49" charset="-122"/>
              </a:rPr>
              <a:t>一、概述</a:t>
            </a:r>
            <a:endParaRPr lang="zh-CN" altLang="en-US" b="1" dirty="0" smtClean="0">
              <a:latin typeface="黑体" pitchFamily="49" charset="-122"/>
              <a:ea typeface="黑体" pitchFamily="49" charset="-122"/>
            </a:endParaRPr>
          </a:p>
          <a:p>
            <a:pPr eaLnBrk="1" hangingPunct="1">
              <a:buFontTx/>
              <a:buNone/>
            </a:pPr>
            <a:r>
              <a:rPr lang="zh-CN" altLang="en-US" b="1" smtClean="0">
                <a:latin typeface="黑体" pitchFamily="49" charset="-122"/>
                <a:ea typeface="黑体" pitchFamily="49" charset="-122"/>
              </a:rPr>
              <a:t>二、常用设备及工具</a:t>
            </a:r>
            <a:endParaRPr lang="en-US" altLang="zh-CN" b="1" smtClean="0">
              <a:latin typeface="黑体" pitchFamily="49" charset="-122"/>
              <a:ea typeface="黑体" pitchFamily="49" charset="-122"/>
            </a:endParaRPr>
          </a:p>
          <a:p>
            <a:pPr eaLnBrk="1" hangingPunct="1">
              <a:buFontTx/>
              <a:buNone/>
            </a:pPr>
            <a:r>
              <a:rPr lang="zh-CN" altLang="en-US" b="1" smtClean="0">
                <a:latin typeface="黑体" pitchFamily="49" charset="-122"/>
                <a:ea typeface="黑体" pitchFamily="49" charset="-122"/>
              </a:rPr>
              <a:t>三、鸭嘴锤制作</a:t>
            </a:r>
            <a:endParaRPr lang="en-US" altLang="zh-CN" dirty="0" smtClean="0">
              <a:latin typeface="黑体" pitchFamily="49" charset="-122"/>
              <a:ea typeface="黑体" pitchFamily="49" charset="-122"/>
            </a:endParaRPr>
          </a:p>
        </p:txBody>
      </p:sp>
    </p:spTree>
    <p:extLst>
      <p:ext uri="{BB962C8B-B14F-4D97-AF65-F5344CB8AC3E}">
        <p14:creationId xmlns:p14="http://schemas.microsoft.com/office/powerpoint/2010/main" val="45828169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1200" y="1975556"/>
            <a:ext cx="6649156" cy="3691466"/>
          </a:xfrm>
          <a:prstGeom prst="rect">
            <a:avLst/>
          </a:prstGeom>
        </p:spPr>
        <p:txBody>
          <a:bodyPr>
            <a:noAutofit/>
          </a:bodyPr>
          <a:lstStyle/>
          <a:p>
            <a:r>
              <a:rPr lang="zh-CN" altLang="en-US" sz="2400" b="1" dirty="0" smtClean="0"/>
              <a:t>钻床</a:t>
            </a:r>
            <a:r>
              <a:rPr lang="zh-CN" altLang="en-US" sz="2400" b="1" dirty="0"/>
              <a:t>为高速旋转的机器未经培训严禁上岗</a:t>
            </a:r>
          </a:p>
          <a:p>
            <a:pPr>
              <a:lnSpc>
                <a:spcPct val="100000"/>
              </a:lnSpc>
            </a:pPr>
            <a:r>
              <a:rPr lang="zh-CN" altLang="en-US" sz="2400" b="1" dirty="0" smtClean="0"/>
              <a:t>严禁</a:t>
            </a:r>
            <a:r>
              <a:rPr lang="zh-CN" altLang="en-US" sz="2400" b="1" dirty="0"/>
              <a:t>带手套操作</a:t>
            </a:r>
          </a:p>
          <a:p>
            <a:r>
              <a:rPr lang="zh-CN" altLang="en-US" sz="2400" b="1" dirty="0" smtClean="0"/>
              <a:t>严禁</a:t>
            </a:r>
            <a:r>
              <a:rPr lang="zh-CN" altLang="en-US" sz="2400" b="1" dirty="0"/>
              <a:t>带项链、手链、耳坠等任何饰品</a:t>
            </a:r>
          </a:p>
          <a:p>
            <a:r>
              <a:rPr lang="zh-CN" altLang="en-US" sz="2400" b="1" dirty="0" smtClean="0"/>
              <a:t>工作服</a:t>
            </a:r>
            <a:r>
              <a:rPr lang="zh-CN" altLang="en-US" sz="2400" b="1" dirty="0"/>
              <a:t>要扎紧衣扣、袖扣</a:t>
            </a:r>
          </a:p>
          <a:p>
            <a:r>
              <a:rPr lang="zh-CN" altLang="en-US" sz="2400" b="1" dirty="0" smtClean="0"/>
              <a:t>女生</a:t>
            </a:r>
            <a:r>
              <a:rPr lang="zh-CN" altLang="en-US" sz="2400" b="1" dirty="0"/>
              <a:t>要把长发扎入帽子</a:t>
            </a:r>
          </a:p>
          <a:p>
            <a:r>
              <a:rPr lang="zh-CN" altLang="en-US" sz="2400" b="1" dirty="0" smtClean="0"/>
              <a:t>钻头</a:t>
            </a:r>
            <a:r>
              <a:rPr lang="zh-CN" altLang="en-US" sz="2400" b="1" dirty="0"/>
              <a:t>上</a:t>
            </a:r>
            <a:r>
              <a:rPr lang="zh-CN" altLang="en-US" sz="2400" b="1"/>
              <a:t>的</a:t>
            </a:r>
            <a:r>
              <a:rPr lang="zh-CN" altLang="en-US" sz="2400" b="1" smtClean="0"/>
              <a:t>铁屑严</a:t>
            </a:r>
            <a:r>
              <a:rPr lang="zh-CN" altLang="en-US" sz="2400" b="1" dirty="0"/>
              <a:t>禁用手拿掉</a:t>
            </a:r>
          </a:p>
          <a:p>
            <a:r>
              <a:rPr lang="zh-CN" altLang="en-US" sz="2400" b="1" dirty="0" smtClean="0"/>
              <a:t>旋转的</a:t>
            </a:r>
            <a:r>
              <a:rPr lang="zh-CN" altLang="en-US" sz="2400" b="1" dirty="0"/>
              <a:t>夹头机器不可用手触摸</a:t>
            </a:r>
          </a:p>
          <a:p>
            <a:r>
              <a:rPr lang="zh-CN" altLang="en-US" sz="2400" b="1" dirty="0" smtClean="0"/>
              <a:t>工件</a:t>
            </a:r>
            <a:r>
              <a:rPr lang="zh-CN" altLang="en-US" sz="2400" b="1" dirty="0"/>
              <a:t>上</a:t>
            </a:r>
            <a:r>
              <a:rPr lang="zh-CN" altLang="en-US" sz="2400" b="1"/>
              <a:t>的铁屑不</a:t>
            </a:r>
            <a:r>
              <a:rPr lang="zh-CN" altLang="en-US" sz="2400" b="1" dirty="0"/>
              <a:t>能用嘴去吹以免溅入眼里</a:t>
            </a:r>
          </a:p>
        </p:txBody>
      </p:sp>
      <p:sp>
        <p:nvSpPr>
          <p:cNvPr id="4" name="标题 1"/>
          <p:cNvSpPr txBox="1">
            <a:spLocks/>
          </p:cNvSpPr>
          <p:nvPr/>
        </p:nvSpPr>
        <p:spPr>
          <a:xfrm>
            <a:off x="611188" y="1165754"/>
            <a:ext cx="3127094" cy="609258"/>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smtClean="0">
                <a:solidFill>
                  <a:srgbClr val="C00000"/>
                </a:solidFill>
              </a:rPr>
              <a:t>使用注意事项</a:t>
            </a:r>
            <a:endParaRPr lang="zh-CN" altLang="en-US" sz="2800" b="1" dirty="0">
              <a:solidFill>
                <a:srgbClr val="C00000"/>
              </a:solidFill>
            </a:endParaRPr>
          </a:p>
        </p:txBody>
      </p:sp>
    </p:spTree>
    <p:extLst>
      <p:ext uri="{BB962C8B-B14F-4D97-AF65-F5344CB8AC3E}">
        <p14:creationId xmlns:p14="http://schemas.microsoft.com/office/powerpoint/2010/main" val="3463724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IMG_20160824_144122"/>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530583" y="2305050"/>
            <a:ext cx="4351338" cy="3263900"/>
          </a:xfrm>
          <a:prstGeom prst="rect">
            <a:avLst/>
          </a:prstGeom>
        </p:spPr>
      </p:pic>
      <p:pic>
        <p:nvPicPr>
          <p:cNvPr id="5" name="图片 4" descr="IMG_20160824_14415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2078" y="2305527"/>
            <a:ext cx="3495199" cy="2621756"/>
          </a:xfrm>
          <a:prstGeom prst="rect">
            <a:avLst/>
          </a:prstGeom>
        </p:spPr>
      </p:pic>
      <p:sp>
        <p:nvSpPr>
          <p:cNvPr id="6" name="标题 1"/>
          <p:cNvSpPr txBox="1">
            <a:spLocks/>
          </p:cNvSpPr>
          <p:nvPr/>
        </p:nvSpPr>
        <p:spPr>
          <a:xfrm>
            <a:off x="611188" y="988131"/>
            <a:ext cx="2244741" cy="51276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Arial" pitchFamily="34" charset="0"/>
                <a:ea typeface="黑体" pitchFamily="49" charset="-122"/>
                <a:cs typeface="Arial" pitchFamily="34" charset="0"/>
              </a:rPr>
              <a:t>4. </a:t>
            </a:r>
            <a:r>
              <a:rPr lang="zh-CN" altLang="en-US" sz="2800" b="1" dirty="0" smtClean="0">
                <a:latin typeface="Arial" pitchFamily="34" charset="0"/>
                <a:ea typeface="黑体" pitchFamily="49" charset="-122"/>
                <a:cs typeface="Arial" pitchFamily="34" charset="0"/>
              </a:rPr>
              <a:t>砂轮机</a:t>
            </a:r>
            <a:endParaRPr lang="zh-CN" altLang="en-US" sz="2800" b="1" dirty="0">
              <a:latin typeface="黑体" pitchFamily="49" charset="-122"/>
              <a:ea typeface="黑体" pitchFamily="49" charset="-122"/>
            </a:endParaRPr>
          </a:p>
        </p:txBody>
      </p:sp>
      <p:sp>
        <p:nvSpPr>
          <p:cNvPr id="3" name="TextBox 2"/>
          <p:cNvSpPr txBox="1"/>
          <p:nvPr/>
        </p:nvSpPr>
        <p:spPr>
          <a:xfrm>
            <a:off x="959556" y="1670756"/>
            <a:ext cx="6062878" cy="461665"/>
          </a:xfrm>
          <a:prstGeom prst="rect">
            <a:avLst/>
          </a:prstGeom>
          <a:noFill/>
        </p:spPr>
        <p:txBody>
          <a:bodyPr wrap="none" rtlCol="0">
            <a:spAutoFit/>
          </a:bodyPr>
          <a:lstStyle/>
          <a:p>
            <a:r>
              <a:rPr lang="zh-CN" altLang="en-US" sz="2400" b="1" dirty="0" smtClean="0">
                <a:solidFill>
                  <a:srgbClr val="C00000"/>
                </a:solidFill>
              </a:rPr>
              <a:t>对机件表面进行初步打磨，加工精度不高。</a:t>
            </a:r>
            <a:endParaRPr lang="zh-CN" altLang="en-US" sz="2400" b="1" dirty="0">
              <a:solidFill>
                <a:srgbClr val="C00000"/>
              </a:solidFill>
            </a:endParaRPr>
          </a:p>
        </p:txBody>
      </p:sp>
      <p:sp>
        <p:nvSpPr>
          <p:cNvPr id="7" name="内容占位符 2"/>
          <p:cNvSpPr txBox="1">
            <a:spLocks/>
          </p:cNvSpPr>
          <p:nvPr/>
        </p:nvSpPr>
        <p:spPr>
          <a:xfrm>
            <a:off x="842963" y="5714919"/>
            <a:ext cx="7691437" cy="10245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r>
              <a:rPr lang="zh-CN" altLang="en-US" sz="2400" b="1" dirty="0" smtClean="0">
                <a:solidFill>
                  <a:srgbClr val="C00000"/>
                </a:solidFill>
              </a:rPr>
              <a:t>开机之前检查开关是否灵活，遇突发情况迅速按下红色关停键</a:t>
            </a:r>
            <a:endParaRPr lang="zh-CN" altLang="en-US" sz="2400" b="1" dirty="0">
              <a:solidFill>
                <a:srgbClr val="C00000"/>
              </a:solidFill>
            </a:endParaRPr>
          </a:p>
        </p:txBody>
      </p:sp>
      <p:cxnSp>
        <p:nvCxnSpPr>
          <p:cNvPr id="9" name="直接箭头连接符 8"/>
          <p:cNvCxnSpPr/>
          <p:nvPr/>
        </p:nvCxnSpPr>
        <p:spPr>
          <a:xfrm flipV="1">
            <a:off x="2494844" y="2305528"/>
            <a:ext cx="2697234" cy="1453672"/>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494844" y="3917244"/>
            <a:ext cx="2697234" cy="101003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73434" y="5131389"/>
            <a:ext cx="800219" cy="461665"/>
          </a:xfrm>
          <a:prstGeom prst="rect">
            <a:avLst/>
          </a:prstGeom>
          <a:noFill/>
        </p:spPr>
        <p:txBody>
          <a:bodyPr wrap="none" rtlCol="0">
            <a:spAutoFit/>
          </a:bodyPr>
          <a:lstStyle/>
          <a:p>
            <a:r>
              <a:rPr lang="zh-CN" altLang="en-US" sz="2400" b="1" dirty="0" smtClean="0">
                <a:solidFill>
                  <a:srgbClr val="3333CC"/>
                </a:solidFill>
              </a:rPr>
              <a:t>开关</a:t>
            </a:r>
            <a:endParaRPr lang="zh-CN" altLang="en-US" sz="2400" b="1" dirty="0">
              <a:solidFill>
                <a:srgbClr val="3333CC"/>
              </a:solidFill>
            </a:endParaRPr>
          </a:p>
        </p:txBody>
      </p:sp>
    </p:spTree>
    <p:extLst>
      <p:ext uri="{BB962C8B-B14F-4D97-AF65-F5344CB8AC3E}">
        <p14:creationId xmlns:p14="http://schemas.microsoft.com/office/powerpoint/2010/main" val="2179988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2789" y="1872545"/>
            <a:ext cx="6207300" cy="3094566"/>
          </a:xfrm>
          <a:prstGeom prst="rect">
            <a:avLst/>
          </a:prstGeom>
        </p:spPr>
        <p:txBody>
          <a:bodyPr>
            <a:normAutofit/>
          </a:bodyPr>
          <a:lstStyle/>
          <a:p>
            <a:pPr>
              <a:lnSpc>
                <a:spcPct val="100000"/>
              </a:lnSpc>
            </a:pPr>
            <a:r>
              <a:rPr lang="zh-CN" altLang="en-US" sz="2400" b="1" dirty="0" smtClean="0"/>
              <a:t>砂轮</a:t>
            </a:r>
            <a:r>
              <a:rPr lang="zh-CN" altLang="en-US" sz="2400" b="1" dirty="0"/>
              <a:t>机为高速旋转设备未经培训严禁操作</a:t>
            </a:r>
          </a:p>
          <a:p>
            <a:pPr>
              <a:lnSpc>
                <a:spcPct val="100000"/>
              </a:lnSpc>
            </a:pPr>
            <a:r>
              <a:rPr lang="zh-CN" altLang="en-US" sz="2400" b="1" dirty="0" smtClean="0"/>
              <a:t>使用</a:t>
            </a:r>
            <a:r>
              <a:rPr lang="zh-CN" altLang="en-US" sz="2400" b="1" dirty="0"/>
              <a:t>时严禁带手套</a:t>
            </a:r>
          </a:p>
          <a:p>
            <a:pPr>
              <a:lnSpc>
                <a:spcPct val="100000"/>
              </a:lnSpc>
            </a:pPr>
            <a:r>
              <a:rPr lang="zh-CN" altLang="en-US" sz="2400" b="1" dirty="0" smtClean="0"/>
              <a:t>严禁带</a:t>
            </a:r>
            <a:r>
              <a:rPr lang="zh-CN" altLang="en-US" sz="2400" b="1" dirty="0"/>
              <a:t>项链、手链等任何</a:t>
            </a:r>
            <a:r>
              <a:rPr lang="zh-CN" altLang="en-US" sz="2400" b="1" dirty="0" smtClean="0"/>
              <a:t>饰品         </a:t>
            </a:r>
            <a:endParaRPr lang="zh-CN" altLang="en-US" sz="2400" b="1" dirty="0"/>
          </a:p>
          <a:p>
            <a:pPr>
              <a:lnSpc>
                <a:spcPct val="100000"/>
              </a:lnSpc>
            </a:pPr>
            <a:r>
              <a:rPr lang="zh-CN" altLang="en-US" sz="2400" b="1" dirty="0" smtClean="0"/>
              <a:t>女生</a:t>
            </a:r>
            <a:r>
              <a:rPr lang="zh-CN" altLang="en-US" sz="2400" b="1" dirty="0"/>
              <a:t>把头发扎入</a:t>
            </a:r>
            <a:r>
              <a:rPr lang="zh-CN" altLang="en-US" sz="2400" b="1" dirty="0" smtClean="0"/>
              <a:t>帽子           </a:t>
            </a:r>
            <a:endParaRPr lang="zh-CN" altLang="en-US" sz="2400" b="1" dirty="0"/>
          </a:p>
          <a:p>
            <a:pPr>
              <a:lnSpc>
                <a:spcPct val="100000"/>
              </a:lnSpc>
            </a:pPr>
            <a:r>
              <a:rPr lang="zh-CN" altLang="en-US" sz="2400" b="1" dirty="0" smtClean="0"/>
              <a:t>开机</a:t>
            </a:r>
            <a:r>
              <a:rPr lang="zh-CN" altLang="en-US" sz="2400" b="1" dirty="0"/>
              <a:t>前检查开关是否灵活</a:t>
            </a:r>
          </a:p>
        </p:txBody>
      </p:sp>
      <p:sp>
        <p:nvSpPr>
          <p:cNvPr id="4" name="标题 1"/>
          <p:cNvSpPr txBox="1">
            <a:spLocks/>
          </p:cNvSpPr>
          <p:nvPr/>
        </p:nvSpPr>
        <p:spPr>
          <a:xfrm>
            <a:off x="611188" y="1165753"/>
            <a:ext cx="3288459" cy="595811"/>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dirty="0" smtClean="0">
                <a:solidFill>
                  <a:srgbClr val="C00000"/>
                </a:solidFill>
              </a:rPr>
              <a:t>使用注意事项</a:t>
            </a:r>
            <a:endParaRPr lang="zh-CN" altLang="en-US" sz="2800" b="1" dirty="0">
              <a:solidFill>
                <a:srgbClr val="C00000"/>
              </a:solidFill>
            </a:endParaRPr>
          </a:p>
        </p:txBody>
      </p:sp>
    </p:spTree>
    <p:extLst>
      <p:ext uri="{BB962C8B-B14F-4D97-AF65-F5344CB8AC3E}">
        <p14:creationId xmlns:p14="http://schemas.microsoft.com/office/powerpoint/2010/main" val="207677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49357" y="1494678"/>
            <a:ext cx="4337330" cy="898898"/>
          </a:xfrm>
          <a:prstGeom prst="rect">
            <a:avLst/>
          </a:prstGeom>
        </p:spPr>
        <p:txBody>
          <a:bodyPr/>
          <a:lstStyle/>
          <a:p>
            <a:pPr>
              <a:lnSpc>
                <a:spcPct val="100000"/>
              </a:lnSpc>
            </a:pPr>
            <a:r>
              <a:rPr lang="zh-CN" altLang="en-US" sz="2400" b="1" smtClean="0">
                <a:solidFill>
                  <a:srgbClr val="C00000"/>
                </a:solidFill>
                <a:sym typeface="+mn-ea"/>
              </a:rPr>
              <a:t>丝锥</a:t>
            </a:r>
            <a:r>
              <a:rPr lang="zh-CN" altLang="en-US" sz="2400" b="1">
                <a:solidFill>
                  <a:srgbClr val="C00000"/>
                </a:solidFill>
                <a:sym typeface="+mn-ea"/>
              </a:rPr>
              <a:t>：</a:t>
            </a:r>
            <a:r>
              <a:rPr lang="zh-CN" altLang="en-US" sz="2400" b="1" smtClean="0">
                <a:solidFill>
                  <a:srgbClr val="C00000"/>
                </a:solidFill>
                <a:sym typeface="+mn-ea"/>
              </a:rPr>
              <a:t>攻</a:t>
            </a:r>
            <a:r>
              <a:rPr lang="zh-CN" altLang="en-US" sz="2400" b="1" dirty="0">
                <a:solidFill>
                  <a:srgbClr val="C00000"/>
                </a:solidFill>
                <a:sym typeface="+mn-ea"/>
              </a:rPr>
              <a:t>丝加工内螺纹</a:t>
            </a:r>
            <a:r>
              <a:rPr lang="zh-CN" altLang="en-US" sz="2400" b="1">
                <a:solidFill>
                  <a:srgbClr val="C00000"/>
                </a:solidFill>
              </a:rPr>
              <a:t/>
            </a:r>
            <a:br>
              <a:rPr lang="zh-CN" altLang="en-US" sz="2400" b="1">
                <a:solidFill>
                  <a:srgbClr val="C00000"/>
                </a:solidFill>
              </a:rPr>
            </a:br>
            <a:r>
              <a:rPr lang="zh-CN" altLang="en-US" sz="2400" b="1" smtClean="0">
                <a:solidFill>
                  <a:srgbClr val="C00000"/>
                </a:solidFill>
              </a:rPr>
              <a:t>板牙：套</a:t>
            </a:r>
            <a:r>
              <a:rPr lang="zh-CN" altLang="en-US" sz="2400" b="1" dirty="0">
                <a:solidFill>
                  <a:srgbClr val="C00000"/>
                </a:solidFill>
              </a:rPr>
              <a:t>丝加工外螺纹  </a:t>
            </a:r>
          </a:p>
        </p:txBody>
      </p:sp>
      <p:pic>
        <p:nvPicPr>
          <p:cNvPr id="9" name="内容占位符 8" descr="u=3930407529,3307935325&amp;fm=15&amp;gp=0"/>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1605209" y="2798017"/>
            <a:ext cx="5777225" cy="3101853"/>
          </a:xfrm>
          <a:prstGeom prst="rect">
            <a:avLst/>
          </a:prstGeom>
        </p:spPr>
      </p:pic>
      <p:sp>
        <p:nvSpPr>
          <p:cNvPr id="3" name="TextBox 2"/>
          <p:cNvSpPr txBox="1"/>
          <p:nvPr/>
        </p:nvSpPr>
        <p:spPr>
          <a:xfrm>
            <a:off x="611188" y="733472"/>
            <a:ext cx="2287806" cy="584775"/>
          </a:xfrm>
          <a:prstGeom prst="rect">
            <a:avLst/>
          </a:prstGeom>
          <a:noFill/>
        </p:spPr>
        <p:txBody>
          <a:bodyPr wrap="none" rtlCol="0">
            <a:spAutoFit/>
          </a:bodyPr>
          <a:lstStyle/>
          <a:p>
            <a:r>
              <a:rPr lang="en-US" altLang="zh-CN" sz="3200" b="1" smtClean="0">
                <a:latin typeface="Arial" panose="020B0604020202020204" pitchFamily="34" charset="0"/>
                <a:cs typeface="Arial" panose="020B0604020202020204" pitchFamily="34" charset="0"/>
              </a:rPr>
              <a:t>5. </a:t>
            </a:r>
            <a:r>
              <a:rPr lang="zh-CN" altLang="en-US" sz="3200" b="1" smtClean="0"/>
              <a:t>螺纹工具</a:t>
            </a:r>
            <a:endParaRPr lang="zh-CN" altLang="en-US" sz="3200" b="1"/>
          </a:p>
        </p:txBody>
      </p:sp>
      <p:sp>
        <p:nvSpPr>
          <p:cNvPr id="5" name="矩形 4"/>
          <p:cNvSpPr/>
          <p:nvPr/>
        </p:nvSpPr>
        <p:spPr>
          <a:xfrm>
            <a:off x="3342162" y="733471"/>
            <a:ext cx="2244525" cy="584775"/>
          </a:xfrm>
          <a:prstGeom prst="rect">
            <a:avLst/>
          </a:prstGeom>
        </p:spPr>
        <p:txBody>
          <a:bodyPr wrap="none">
            <a:spAutoFit/>
          </a:bodyPr>
          <a:lstStyle/>
          <a:p>
            <a:r>
              <a:rPr lang="zh-CN" altLang="en-US" sz="3200" b="1">
                <a:solidFill>
                  <a:srgbClr val="3333CC"/>
                </a:solidFill>
              </a:rPr>
              <a:t>丝锥和板牙</a:t>
            </a:r>
            <a:endParaRPr lang="zh-CN" altLang="en-US">
              <a:solidFill>
                <a:srgbClr val="3333CC"/>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477133"/>
            <a:ext cx="1828800" cy="459846"/>
          </a:xfrm>
          <a:prstGeom prst="rect">
            <a:avLst/>
          </a:prstGeom>
        </p:spPr>
        <p:txBody>
          <a:bodyPr>
            <a:normAutofit/>
          </a:bodyPr>
          <a:lstStyle/>
          <a:p>
            <a:pPr marL="342900" indent="-342900">
              <a:buFont typeface="Wingdings" panose="05000000000000000000" pitchFamily="2" charset="2"/>
              <a:buChar char="l"/>
            </a:pPr>
            <a:r>
              <a:rPr lang="zh-CN" altLang="en-US" sz="2400" b="1" dirty="0" smtClean="0">
                <a:solidFill>
                  <a:srgbClr val="3333CC"/>
                </a:solidFill>
              </a:rPr>
              <a:t>攻</a:t>
            </a:r>
            <a:r>
              <a:rPr lang="zh-CN" altLang="en-US" sz="2400" b="1" dirty="0">
                <a:solidFill>
                  <a:srgbClr val="3333CC"/>
                </a:solidFill>
              </a:rPr>
              <a:t>螺纹</a:t>
            </a:r>
          </a:p>
        </p:txBody>
      </p:sp>
      <p:sp>
        <p:nvSpPr>
          <p:cNvPr id="3" name="内容占位符 2"/>
          <p:cNvSpPr>
            <a:spLocks noGrp="1"/>
          </p:cNvSpPr>
          <p:nvPr>
            <p:ph idx="4294967295"/>
          </p:nvPr>
        </p:nvSpPr>
        <p:spPr>
          <a:xfrm>
            <a:off x="893575" y="896400"/>
            <a:ext cx="7886700" cy="1725775"/>
          </a:xfrm>
          <a:prstGeom prst="rect">
            <a:avLst/>
          </a:prstGeom>
        </p:spPr>
        <p:txBody>
          <a:bodyPr/>
          <a:lstStyle/>
          <a:p>
            <a:pPr>
              <a:lnSpc>
                <a:spcPct val="100000"/>
              </a:lnSpc>
            </a:pPr>
            <a:r>
              <a:rPr lang="zh-CN" altLang="en-US" sz="2400" b="1" dirty="0" smtClean="0"/>
              <a:t>用丝锥加工</a:t>
            </a:r>
            <a:r>
              <a:rPr lang="zh-CN" altLang="en-US" sz="2400" b="1" dirty="0"/>
              <a:t>内螺纹的方法叫攻螺纹</a:t>
            </a:r>
          </a:p>
          <a:p>
            <a:pPr>
              <a:lnSpc>
                <a:spcPct val="100000"/>
              </a:lnSpc>
            </a:pPr>
            <a:r>
              <a:rPr lang="zh-CN" altLang="en-US" sz="2400" b="1" dirty="0" smtClean="0"/>
              <a:t>丝锥</a:t>
            </a:r>
            <a:r>
              <a:rPr lang="zh-CN" altLang="en-US" sz="2400" b="1" dirty="0"/>
              <a:t>是专门用于攻螺纹的刀具</a:t>
            </a:r>
            <a:r>
              <a:rPr lang="zh-CN" altLang="en-US" sz="2400" b="1" dirty="0" smtClean="0"/>
              <a:t>，手</a:t>
            </a:r>
            <a:r>
              <a:rPr lang="zh-CN" altLang="en-US" sz="2400" b="1" dirty="0"/>
              <a:t>用丝锥多为两</a:t>
            </a:r>
            <a:r>
              <a:rPr lang="zh-CN" altLang="en-US" sz="2400" b="1" dirty="0" smtClean="0"/>
              <a:t>支 </a:t>
            </a:r>
            <a:r>
              <a:rPr lang="zh-CN" altLang="en-US" sz="2400" b="1" dirty="0"/>
              <a:t>一组</a:t>
            </a:r>
            <a:r>
              <a:rPr lang="zh-CN" altLang="en-US" sz="2400" b="1" dirty="0" smtClean="0"/>
              <a:t>，具有尖头的称头锥，用于初攻，平头的称二锥，用于</a:t>
            </a:r>
            <a:r>
              <a:rPr lang="zh-CN" altLang="en-US" sz="2400" b="1" dirty="0"/>
              <a:t>初</a:t>
            </a:r>
            <a:r>
              <a:rPr lang="zh-CN" altLang="en-US" sz="2400" b="1" dirty="0" smtClean="0"/>
              <a:t>攻</a:t>
            </a:r>
            <a:r>
              <a:rPr lang="zh-CN" altLang="en-US" sz="2400" b="1" smtClean="0"/>
              <a:t>后的细攻</a:t>
            </a:r>
            <a:r>
              <a:rPr lang="zh-CN" altLang="en-US" sz="2400" b="1" dirty="0" smtClean="0"/>
              <a:t>。</a:t>
            </a:r>
            <a:endParaRPr lang="zh-CN" altLang="en-US" sz="2400" b="1" dirty="0"/>
          </a:p>
        </p:txBody>
      </p:sp>
      <p:sp>
        <p:nvSpPr>
          <p:cNvPr id="4" name="标题 1"/>
          <p:cNvSpPr txBox="1">
            <a:spLocks/>
          </p:cNvSpPr>
          <p:nvPr/>
        </p:nvSpPr>
        <p:spPr>
          <a:xfrm>
            <a:off x="611188" y="2687996"/>
            <a:ext cx="1986844" cy="4824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l"/>
            </a:pPr>
            <a:r>
              <a:rPr lang="zh-CN" altLang="en-US" sz="2400" b="1" dirty="0" smtClean="0">
                <a:solidFill>
                  <a:srgbClr val="3333CC"/>
                </a:solidFill>
              </a:rPr>
              <a:t>套螺纹</a:t>
            </a:r>
            <a:endParaRPr lang="zh-CN" altLang="en-US" sz="2400" b="1" dirty="0">
              <a:solidFill>
                <a:srgbClr val="3333CC"/>
              </a:solidFill>
            </a:endParaRPr>
          </a:p>
        </p:txBody>
      </p:sp>
      <p:sp>
        <p:nvSpPr>
          <p:cNvPr id="5" name="内容占位符 2"/>
          <p:cNvSpPr txBox="1">
            <a:spLocks/>
          </p:cNvSpPr>
          <p:nvPr/>
        </p:nvSpPr>
        <p:spPr>
          <a:xfrm>
            <a:off x="880127" y="3153816"/>
            <a:ext cx="5599289" cy="1028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b="1" dirty="0" smtClean="0"/>
              <a:t>用板牙加工螺纹的方法叫套螺纹</a:t>
            </a:r>
          </a:p>
          <a:p>
            <a:r>
              <a:rPr lang="zh-CN" altLang="en-US" sz="2400" b="1" dirty="0" smtClean="0"/>
              <a:t>圆板牙有固定式和开</a:t>
            </a:r>
            <a:r>
              <a:rPr lang="zh-CN" altLang="en-US" sz="2400" b="1" smtClean="0"/>
              <a:t>缝式</a:t>
            </a:r>
            <a:r>
              <a:rPr lang="en-US" altLang="zh-CN" sz="2400" b="1" smtClean="0"/>
              <a:t>(</a:t>
            </a:r>
            <a:r>
              <a:rPr lang="zh-CN" altLang="en-US" sz="2400" b="1" smtClean="0"/>
              <a:t>可调</a:t>
            </a:r>
            <a:r>
              <a:rPr lang="en-US" altLang="zh-CN" sz="2400" b="1" smtClean="0"/>
              <a:t>)</a:t>
            </a:r>
            <a:r>
              <a:rPr lang="zh-CN" altLang="en-US" sz="2400" b="1" smtClean="0"/>
              <a:t>两</a:t>
            </a:r>
            <a:r>
              <a:rPr lang="zh-CN" altLang="en-US" sz="2400" b="1" dirty="0" smtClean="0"/>
              <a:t>种</a:t>
            </a:r>
            <a:endParaRPr lang="zh-CN" altLang="en-US" sz="2400" b="1"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115" y="2305053"/>
            <a:ext cx="2278767" cy="2278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http://www.jccoo.cn/images/201204/goods_img/20421_P_1334699720575.jpg"/>
          <p:cNvPicPr>
            <a:picLocks noChangeAspect="1" noChangeArrowheads="1"/>
          </p:cNvPicPr>
          <p:nvPr/>
        </p:nvPicPr>
        <p:blipFill rotWithShape="1">
          <a:blip r:embed="rId3">
            <a:extLst>
              <a:ext uri="{28A0092B-C50C-407E-A947-70E740481C1C}">
                <a14:useLocalDpi xmlns:a14="http://schemas.microsoft.com/office/drawing/2010/main" val="0"/>
              </a:ext>
            </a:extLst>
          </a:blip>
          <a:srcRect l="14201" t="8730" r="13572" b="12082"/>
          <a:stretch/>
        </p:blipFill>
        <p:spPr bwMode="auto">
          <a:xfrm>
            <a:off x="1178619" y="4042336"/>
            <a:ext cx="2232212" cy="2447364"/>
          </a:xfrm>
          <a:prstGeom prst="ellipse">
            <a:avLst/>
          </a:prstGeom>
          <a:noFill/>
          <a:extLst>
            <a:ext uri="{909E8E84-426E-40DD-AFC4-6F175D3DCCD1}">
              <a14:hiddenFill xmlns:a14="http://schemas.microsoft.com/office/drawing/2010/main">
                <a:solidFill>
                  <a:srgbClr val="FFFFFF"/>
                </a:solidFill>
              </a14:hiddenFill>
            </a:ext>
          </a:extLst>
        </p:spPr>
      </p:pic>
      <p:pic>
        <p:nvPicPr>
          <p:cNvPr id="4106" name="Picture 10" descr="可调板牙"/>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259356" y="4074940"/>
            <a:ext cx="2414759" cy="241476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48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876394"/>
            <a:ext cx="2589212" cy="629677"/>
          </a:xfrm>
          <a:prstGeom prst="rect">
            <a:avLst/>
          </a:prstGeom>
        </p:spPr>
        <p:txBody>
          <a:bodyPr/>
          <a:lstStyle/>
          <a:p>
            <a:r>
              <a:rPr lang="en-US" altLang="zh-CN" sz="3200" b="1" smtClean="0">
                <a:latin typeface="Arial" panose="020B0604020202020204" pitchFamily="34" charset="0"/>
                <a:cs typeface="Arial" panose="020B0604020202020204" pitchFamily="34" charset="0"/>
              </a:rPr>
              <a:t>6. </a:t>
            </a:r>
            <a:r>
              <a:rPr lang="zh-CN" altLang="en-US" sz="3200" b="1" smtClean="0">
                <a:latin typeface="黑体" panose="02010600030101010101" pitchFamily="2" charset="-122"/>
                <a:ea typeface="黑体" panose="02010600030101010101" pitchFamily="2" charset="-122"/>
              </a:rPr>
              <a:t>划</a:t>
            </a:r>
            <a:r>
              <a:rPr lang="zh-CN" altLang="en-US" sz="3200" b="1">
                <a:latin typeface="黑体" panose="02010600030101010101" pitchFamily="2" charset="-122"/>
                <a:ea typeface="黑体" panose="02010600030101010101" pitchFamily="2" charset="-122"/>
              </a:rPr>
              <a:t>线工具</a:t>
            </a:r>
          </a:p>
        </p:txBody>
      </p:sp>
      <p:sp>
        <p:nvSpPr>
          <p:cNvPr id="3" name="内容占位符 2"/>
          <p:cNvSpPr>
            <a:spLocks noGrp="1"/>
          </p:cNvSpPr>
          <p:nvPr>
            <p:ph idx="4294967295"/>
          </p:nvPr>
        </p:nvSpPr>
        <p:spPr>
          <a:xfrm>
            <a:off x="789689" y="1562100"/>
            <a:ext cx="7802982" cy="616323"/>
          </a:xfrm>
          <a:prstGeom prst="rect">
            <a:avLst/>
          </a:prstGeom>
        </p:spPr>
        <p:txBody>
          <a:bodyPr>
            <a:normAutofit/>
          </a:bodyPr>
          <a:lstStyle/>
          <a:p>
            <a:pPr marL="0" indent="0">
              <a:buNone/>
            </a:pPr>
            <a:r>
              <a:rPr lang="zh-CN" altLang="en-US" sz="2400" b="1" smtClean="0">
                <a:solidFill>
                  <a:srgbClr val="C00000"/>
                </a:solidFill>
              </a:rPr>
              <a:t>划</a:t>
            </a:r>
            <a:r>
              <a:rPr lang="zh-CN" altLang="en-US" sz="2400" b="1" dirty="0">
                <a:solidFill>
                  <a:srgbClr val="C00000"/>
                </a:solidFill>
              </a:rPr>
              <a:t>线</a:t>
            </a:r>
            <a:r>
              <a:rPr lang="zh-CN" altLang="en-US" sz="2400" b="1">
                <a:solidFill>
                  <a:srgbClr val="C00000"/>
                </a:solidFill>
              </a:rPr>
              <a:t>平</a:t>
            </a:r>
            <a:r>
              <a:rPr lang="zh-CN" altLang="en-US" sz="2400" b="1" smtClean="0">
                <a:solidFill>
                  <a:srgbClr val="C00000"/>
                </a:solidFill>
              </a:rPr>
              <a:t>台</a:t>
            </a:r>
            <a:r>
              <a:rPr lang="zh-CN" altLang="en-US" sz="2400" b="1">
                <a:solidFill>
                  <a:srgbClr val="C00000"/>
                </a:solidFill>
              </a:rPr>
              <a:t>，</a:t>
            </a:r>
            <a:r>
              <a:rPr lang="en-US" altLang="zh-CN" sz="2400" b="1" smtClean="0">
                <a:solidFill>
                  <a:srgbClr val="C00000"/>
                </a:solidFill>
              </a:rPr>
              <a:t>v</a:t>
            </a:r>
            <a:r>
              <a:rPr lang="zh-CN" altLang="en-US" sz="2400" b="1">
                <a:solidFill>
                  <a:srgbClr val="C00000"/>
                </a:solidFill>
              </a:rPr>
              <a:t>型</a:t>
            </a:r>
            <a:r>
              <a:rPr lang="zh-CN" altLang="en-US" sz="2400" b="1" smtClean="0">
                <a:solidFill>
                  <a:srgbClr val="C00000"/>
                </a:solidFill>
              </a:rPr>
              <a:t>铁，高</a:t>
            </a:r>
            <a:r>
              <a:rPr lang="zh-CN" altLang="en-US" sz="2400" b="1">
                <a:solidFill>
                  <a:srgbClr val="C00000"/>
                </a:solidFill>
              </a:rPr>
              <a:t>度</a:t>
            </a:r>
            <a:r>
              <a:rPr lang="zh-CN" altLang="en-US" sz="2400" b="1" smtClean="0">
                <a:solidFill>
                  <a:srgbClr val="C00000"/>
                </a:solidFill>
              </a:rPr>
              <a:t>尺，划针，划规，样冲，</a:t>
            </a:r>
            <a:r>
              <a:rPr lang="zh-CN" altLang="en-US" sz="2400" b="1" smtClean="0"/>
              <a:t>方箱等     </a:t>
            </a:r>
            <a:endParaRPr lang="zh-CN" altLang="en-US" sz="2400" b="1" dirty="0"/>
          </a:p>
        </p:txBody>
      </p:sp>
      <p:sp>
        <p:nvSpPr>
          <p:cNvPr id="6" name="内容占位符 2"/>
          <p:cNvSpPr txBox="1">
            <a:spLocks/>
          </p:cNvSpPr>
          <p:nvPr/>
        </p:nvSpPr>
        <p:spPr>
          <a:xfrm>
            <a:off x="759105" y="2381998"/>
            <a:ext cx="8216152" cy="29430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b="1" smtClean="0">
                <a:solidFill>
                  <a:srgbClr val="3333CC"/>
                </a:solidFill>
              </a:rPr>
              <a:t>划线是在某些工件的毛坯或半成品上按零件要求的图样尺寸划出加工界线或找正线的一种操作</a:t>
            </a:r>
          </a:p>
          <a:p>
            <a:pPr>
              <a:lnSpc>
                <a:spcPct val="100000"/>
              </a:lnSpc>
            </a:pPr>
            <a:r>
              <a:rPr lang="zh-CN" altLang="en-US" sz="2400" b="1" smtClean="0"/>
              <a:t>平面划线</a:t>
            </a:r>
            <a:endParaRPr lang="en-US" altLang="zh-CN" sz="2400" b="1" smtClean="0"/>
          </a:p>
          <a:p>
            <a:pPr marL="0" indent="0">
              <a:lnSpc>
                <a:spcPct val="100000"/>
              </a:lnSpc>
              <a:buNone/>
            </a:pPr>
            <a:r>
              <a:rPr lang="zh-CN" altLang="en-US" sz="2400" b="1" smtClean="0"/>
              <a:t>     在工件的一个平面上划线</a:t>
            </a:r>
            <a:endParaRPr lang="en-US" altLang="zh-CN" sz="2400" b="1" smtClean="0"/>
          </a:p>
          <a:p>
            <a:pPr>
              <a:lnSpc>
                <a:spcPct val="100000"/>
              </a:lnSpc>
            </a:pPr>
            <a:r>
              <a:rPr lang="zh-CN" altLang="en-US" sz="2400" b="1" smtClean="0"/>
              <a:t>立体划线</a:t>
            </a:r>
          </a:p>
          <a:p>
            <a:pPr marL="444500" indent="-444500">
              <a:lnSpc>
                <a:spcPct val="100000"/>
              </a:lnSpc>
              <a:buNone/>
            </a:pPr>
            <a:r>
              <a:rPr lang="zh-CN" altLang="en-US" sz="2400" b="1" smtClean="0"/>
              <a:t>     在工件的几个平面上划线，既长、宽、高三个方向上划线</a:t>
            </a:r>
            <a:endParaRPr lang="zh-CN" altLang="en-US" sz="24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2130793943,413560555&amp;fm=21&amp;gp=0"/>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385666" y="1342777"/>
            <a:ext cx="4242712" cy="2696407"/>
          </a:xfrm>
          <a:prstGeom prst="rect">
            <a:avLst/>
          </a:prstGeom>
        </p:spPr>
      </p:pic>
      <p:sp>
        <p:nvSpPr>
          <p:cNvPr id="4" name="矩形 3"/>
          <p:cNvSpPr/>
          <p:nvPr/>
        </p:nvSpPr>
        <p:spPr>
          <a:xfrm>
            <a:off x="611187" y="576301"/>
            <a:ext cx="2089033" cy="523220"/>
          </a:xfrm>
          <a:prstGeom prst="rect">
            <a:avLst/>
          </a:prstGeom>
        </p:spPr>
        <p:txBody>
          <a:bodyPr wrap="none">
            <a:spAutoFit/>
          </a:bodyPr>
          <a:lstStyle/>
          <a:p>
            <a:pPr marL="457200" indent="-457200">
              <a:buFont typeface="Wingdings" panose="05000000000000000000" pitchFamily="2" charset="2"/>
              <a:buChar char="l"/>
            </a:pPr>
            <a:r>
              <a:rPr lang="zh-CN" altLang="en-US" sz="2800" b="1">
                <a:solidFill>
                  <a:prstClr val="black"/>
                </a:solidFill>
                <a:latin typeface="Calibri Light"/>
              </a:rPr>
              <a:t>划线平台</a:t>
            </a:r>
            <a:endParaRPr lang="zh-CN" altLang="en-US" sz="2000" b="1"/>
          </a:p>
        </p:txBody>
      </p:sp>
      <p:sp>
        <p:nvSpPr>
          <p:cNvPr id="6" name="矩形 5"/>
          <p:cNvSpPr/>
          <p:nvPr/>
        </p:nvSpPr>
        <p:spPr>
          <a:xfrm>
            <a:off x="3113778" y="576301"/>
            <a:ext cx="4515980" cy="461665"/>
          </a:xfrm>
          <a:prstGeom prst="rect">
            <a:avLst/>
          </a:prstGeom>
        </p:spPr>
        <p:txBody>
          <a:bodyPr wrap="none">
            <a:spAutoFit/>
          </a:bodyPr>
          <a:lstStyle/>
          <a:p>
            <a:r>
              <a:rPr lang="zh-CN" altLang="en-US" sz="2400" b="1">
                <a:solidFill>
                  <a:srgbClr val="3333CC"/>
                </a:solidFill>
                <a:latin typeface="Calibri Light"/>
              </a:rPr>
              <a:t>大理</a:t>
            </a:r>
            <a:r>
              <a:rPr lang="zh-CN" altLang="en-US" sz="2400" b="1" smtClean="0">
                <a:solidFill>
                  <a:srgbClr val="3333CC"/>
                </a:solidFill>
                <a:latin typeface="Calibri Light"/>
              </a:rPr>
              <a:t>石制，工</a:t>
            </a:r>
            <a:r>
              <a:rPr lang="zh-CN" altLang="en-US" sz="2400" b="1">
                <a:solidFill>
                  <a:srgbClr val="3333CC"/>
                </a:solidFill>
                <a:latin typeface="Calibri Light"/>
              </a:rPr>
              <a:t>件在上面划线使</a:t>
            </a:r>
            <a:r>
              <a:rPr lang="zh-CN" altLang="en-US" sz="2400" b="1" smtClean="0">
                <a:solidFill>
                  <a:srgbClr val="3333CC"/>
                </a:solidFill>
                <a:latin typeface="Calibri Light"/>
              </a:rPr>
              <a:t>用</a:t>
            </a:r>
            <a:endParaRPr lang="zh-CN" altLang="en-US" sz="2400" b="1">
              <a:solidFill>
                <a:srgbClr val="3333CC"/>
              </a:solidFill>
            </a:endParaRPr>
          </a:p>
        </p:txBody>
      </p:sp>
      <p:sp>
        <p:nvSpPr>
          <p:cNvPr id="8" name="矩形 7"/>
          <p:cNvSpPr/>
          <p:nvPr/>
        </p:nvSpPr>
        <p:spPr>
          <a:xfrm>
            <a:off x="1385666" y="4304836"/>
            <a:ext cx="4572000" cy="1938992"/>
          </a:xfrm>
          <a:prstGeom prst="rect">
            <a:avLst/>
          </a:prstGeom>
        </p:spPr>
        <p:txBody>
          <a:bodyPr>
            <a:spAutoFit/>
          </a:bodyPr>
          <a:lstStyle/>
          <a:p>
            <a:pPr marL="342900" indent="-342900">
              <a:lnSpc>
                <a:spcPct val="125000"/>
              </a:lnSpc>
              <a:buFont typeface="Wingdings" panose="05000000000000000000" pitchFamily="2" charset="2"/>
              <a:buChar char="Ø"/>
            </a:pPr>
            <a:r>
              <a:rPr lang="zh-CN" altLang="en-US" sz="2400" b="1" smtClean="0">
                <a:solidFill>
                  <a:srgbClr val="3333CC"/>
                </a:solidFill>
              </a:rPr>
              <a:t>特点：</a:t>
            </a:r>
            <a:endParaRPr lang="zh-CN" altLang="en-US" sz="2400" b="1">
              <a:solidFill>
                <a:srgbClr val="3333CC"/>
              </a:solidFill>
            </a:endParaRPr>
          </a:p>
          <a:p>
            <a:pPr marL="342900" indent="-342900">
              <a:lnSpc>
                <a:spcPct val="125000"/>
              </a:lnSpc>
              <a:buFont typeface="Arial" panose="020B0604020202020204" pitchFamily="34" charset="0"/>
              <a:buChar char="•"/>
            </a:pPr>
            <a:r>
              <a:rPr lang="zh-CN" altLang="en-US" sz="2400" b="1" smtClean="0"/>
              <a:t>表面平整光滑</a:t>
            </a:r>
            <a:r>
              <a:rPr lang="zh-CN" altLang="en-US" sz="2400" b="1"/>
              <a:t>，</a:t>
            </a:r>
            <a:r>
              <a:rPr lang="zh-CN" altLang="en-US" sz="2400" b="1" smtClean="0"/>
              <a:t>易</a:t>
            </a:r>
            <a:r>
              <a:rPr lang="zh-CN" altLang="en-US" sz="2400" b="1"/>
              <a:t>于划线</a:t>
            </a:r>
          </a:p>
          <a:p>
            <a:pPr marL="342900" indent="-342900">
              <a:lnSpc>
                <a:spcPct val="125000"/>
              </a:lnSpc>
              <a:buFont typeface="Arial" panose="020B0604020202020204" pitchFamily="34" charset="0"/>
              <a:buChar char="•"/>
            </a:pPr>
            <a:r>
              <a:rPr lang="zh-CN" altLang="en-US" sz="2400" b="1" smtClean="0"/>
              <a:t>硬</a:t>
            </a:r>
            <a:r>
              <a:rPr lang="zh-CN" altLang="en-US" sz="2400" b="1"/>
              <a:t>度</a:t>
            </a:r>
            <a:r>
              <a:rPr lang="zh-CN" altLang="en-US" sz="2400" b="1" smtClean="0"/>
              <a:t>高、耐</a:t>
            </a:r>
            <a:r>
              <a:rPr lang="zh-CN" altLang="en-US" sz="2400" b="1"/>
              <a:t>磨损</a:t>
            </a:r>
          </a:p>
          <a:p>
            <a:pPr marL="342900" indent="-342900">
              <a:lnSpc>
                <a:spcPct val="125000"/>
              </a:lnSpc>
              <a:buFont typeface="Arial" panose="020B0604020202020204" pitchFamily="34" charset="0"/>
              <a:buChar char="•"/>
            </a:pPr>
            <a:r>
              <a:rPr lang="zh-CN" altLang="en-US" sz="2400" b="1" smtClean="0"/>
              <a:t>抗</a:t>
            </a:r>
            <a:r>
              <a:rPr lang="zh-CN" altLang="en-US" sz="2400" b="1"/>
              <a:t>腐蚀性</a:t>
            </a:r>
            <a:r>
              <a:rPr lang="zh-CN" altLang="en-US" sz="2400" b="1" smtClean="0"/>
              <a:t>好，表</a:t>
            </a:r>
            <a:r>
              <a:rPr lang="zh-CN" altLang="en-US" sz="2400" b="1"/>
              <a:t>面易于清洁</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7886700" cy="1325563"/>
          </a:xfrm>
          <a:prstGeom prst="rect">
            <a:avLst/>
          </a:prstGeom>
        </p:spPr>
        <p:txBody>
          <a:bodyPr/>
          <a:lstStyle/>
          <a:p>
            <a:r>
              <a:rPr lang="en-US" altLang="zh-CN" sz="2400"/>
              <a:t>       </a:t>
            </a:r>
            <a:endParaRPr lang="zh-CN" altLang="en-US" sz="2400"/>
          </a:p>
        </p:txBody>
      </p:sp>
      <p:sp>
        <p:nvSpPr>
          <p:cNvPr id="3" name="内容占位符 2"/>
          <p:cNvSpPr>
            <a:spLocks noGrp="1"/>
          </p:cNvSpPr>
          <p:nvPr>
            <p:ph idx="4294967295"/>
          </p:nvPr>
        </p:nvSpPr>
        <p:spPr>
          <a:xfrm>
            <a:off x="1162518" y="1454617"/>
            <a:ext cx="7336023" cy="3198065"/>
          </a:xfrm>
          <a:prstGeom prst="rect">
            <a:avLst/>
          </a:prstGeom>
        </p:spPr>
        <p:txBody>
          <a:bodyPr>
            <a:noAutofit/>
          </a:bodyPr>
          <a:lstStyle/>
          <a:p>
            <a:pPr marL="363538" indent="-363538">
              <a:lnSpc>
                <a:spcPct val="135000"/>
              </a:lnSpc>
              <a:buFont typeface="Wingdings" panose="05000000000000000000" pitchFamily="2" charset="2"/>
              <a:buChar char="Ø"/>
            </a:pPr>
            <a:r>
              <a:rPr lang="zh-CN" altLang="en-US" sz="2400" b="1" smtClean="0">
                <a:solidFill>
                  <a:srgbClr val="C00000"/>
                </a:solidFill>
              </a:rPr>
              <a:t>注</a:t>
            </a:r>
            <a:r>
              <a:rPr lang="zh-CN" altLang="en-US" sz="2400" b="1">
                <a:solidFill>
                  <a:srgbClr val="C00000"/>
                </a:solidFill>
              </a:rPr>
              <a:t>意事项</a:t>
            </a:r>
          </a:p>
          <a:p>
            <a:pPr marL="363538" indent="-363538">
              <a:lnSpc>
                <a:spcPct val="135000"/>
              </a:lnSpc>
            </a:pPr>
            <a:r>
              <a:rPr lang="zh-CN" altLang="en-US" sz="2400" b="1" smtClean="0"/>
              <a:t>只</a:t>
            </a:r>
            <a:r>
              <a:rPr lang="zh-CN" altLang="en-US" sz="2400" b="1"/>
              <a:t>做辅助划线工具使用</a:t>
            </a:r>
          </a:p>
          <a:p>
            <a:pPr marL="363538" indent="-363538">
              <a:lnSpc>
                <a:spcPct val="135000"/>
              </a:lnSpc>
            </a:pPr>
            <a:r>
              <a:rPr lang="zh-CN" altLang="en-US" sz="2400" b="1" smtClean="0"/>
              <a:t>易</a:t>
            </a:r>
            <a:r>
              <a:rPr lang="zh-CN" altLang="en-US" sz="2400" b="1"/>
              <a:t>碎不可在上面敲打</a:t>
            </a:r>
          </a:p>
          <a:p>
            <a:pPr marL="363538" indent="-363538">
              <a:lnSpc>
                <a:spcPct val="135000"/>
              </a:lnSpc>
            </a:pPr>
            <a:r>
              <a:rPr lang="zh-CN" altLang="en-US" sz="2400" b="1" smtClean="0"/>
              <a:t>不</a:t>
            </a:r>
            <a:r>
              <a:rPr lang="zh-CN" altLang="en-US" sz="2400" b="1"/>
              <a:t>能用硬物划伤</a:t>
            </a:r>
          </a:p>
          <a:p>
            <a:pPr marL="363538" indent="-363538">
              <a:lnSpc>
                <a:spcPct val="135000"/>
              </a:lnSpc>
            </a:pPr>
            <a:r>
              <a:rPr lang="zh-CN" altLang="en-US" sz="2400" b="1" smtClean="0"/>
              <a:t>划</a:t>
            </a:r>
            <a:r>
              <a:rPr lang="zh-CN" altLang="en-US" sz="2400" b="1"/>
              <a:t>线时工件清理干净以防有铁削损伤大理石表</a:t>
            </a:r>
            <a:r>
              <a:rPr lang="zh-CN" altLang="en-US" sz="2400" b="1" smtClean="0"/>
              <a:t>面                    </a:t>
            </a:r>
            <a:endParaRPr lang="zh-CN" altLang="en-US" sz="2400" b="1"/>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491379"/>
            <a:ext cx="1594130" cy="603063"/>
          </a:xfrm>
          <a:prstGeom prst="rect">
            <a:avLst/>
          </a:prstGeom>
        </p:spPr>
        <p:txBody>
          <a:bodyPr/>
          <a:lstStyle/>
          <a:p>
            <a:pPr marL="457200" indent="-457200">
              <a:buFont typeface="Wingdings" panose="05000000000000000000" pitchFamily="2" charset="2"/>
              <a:buChar char="l"/>
            </a:pPr>
            <a:r>
              <a:rPr lang="en-US" altLang="zh-CN" sz="2800" b="1">
                <a:sym typeface="+mn-ea"/>
              </a:rPr>
              <a:t>V</a:t>
            </a:r>
            <a:r>
              <a:rPr lang="zh-CN" altLang="zh-CN" sz="2800" b="1" smtClean="0">
                <a:sym typeface="+mn-ea"/>
              </a:rPr>
              <a:t>型铁</a:t>
            </a:r>
            <a:endParaRPr lang="zh-CN" altLang="zh-CN" sz="2400" b="1">
              <a:sym typeface="+mn-ea"/>
            </a:endParaRPr>
          </a:p>
        </p:txBody>
      </p:sp>
      <p:pic>
        <p:nvPicPr>
          <p:cNvPr id="6" name="内容占位符 5" descr="u=71599798,2654366539&amp;fm=15&amp;gp=0"/>
          <p:cNvPicPr>
            <a:picLocks noGrp="1" noChangeAspect="1"/>
          </p:cNvPicPr>
          <p:nvPr>
            <p:ph idx="4294967295"/>
          </p:nvPr>
        </p:nvPicPr>
        <p:blipFill rotWithShape="1">
          <a:blip r:embed="rId2"/>
          <a:srcRect l="8480" t="19489" r="19641" b="4893"/>
          <a:stretch/>
        </p:blipFill>
        <p:spPr>
          <a:xfrm>
            <a:off x="1740742" y="1990164"/>
            <a:ext cx="5587906" cy="3925389"/>
          </a:xfrm>
          <a:prstGeom prst="rect">
            <a:avLst/>
          </a:prstGeom>
        </p:spPr>
      </p:pic>
      <p:sp>
        <p:nvSpPr>
          <p:cNvPr id="3" name="矩形 2"/>
          <p:cNvSpPr/>
          <p:nvPr/>
        </p:nvSpPr>
        <p:spPr>
          <a:xfrm>
            <a:off x="1068388" y="1259991"/>
            <a:ext cx="4206601" cy="461665"/>
          </a:xfrm>
          <a:prstGeom prst="rect">
            <a:avLst/>
          </a:prstGeom>
        </p:spPr>
        <p:txBody>
          <a:bodyPr wrap="none">
            <a:spAutoFit/>
          </a:bodyPr>
          <a:lstStyle/>
          <a:p>
            <a:r>
              <a:rPr lang="zh-CN" altLang="en-US" sz="2400" b="1">
                <a:solidFill>
                  <a:srgbClr val="3333CC"/>
                </a:solidFill>
                <a:sym typeface="+mn-ea"/>
              </a:rPr>
              <a:t>放</a:t>
            </a:r>
            <a:r>
              <a:rPr lang="zh-CN" altLang="en-US" sz="2400" b="1" smtClean="0">
                <a:solidFill>
                  <a:srgbClr val="3333CC"/>
                </a:solidFill>
                <a:sym typeface="+mn-ea"/>
              </a:rPr>
              <a:t>置工件</a:t>
            </a:r>
            <a:r>
              <a:rPr lang="zh-CN" altLang="zh-CN" sz="2400" b="1" smtClean="0">
                <a:solidFill>
                  <a:srgbClr val="3333CC"/>
                </a:solidFill>
                <a:sym typeface="+mn-ea"/>
              </a:rPr>
              <a:t>常</a:t>
            </a:r>
            <a:r>
              <a:rPr lang="zh-CN" altLang="zh-CN" sz="2400" b="1">
                <a:solidFill>
                  <a:srgbClr val="3333CC"/>
                </a:solidFill>
                <a:sym typeface="+mn-ea"/>
              </a:rPr>
              <a:t>用的一种辅助</a:t>
            </a:r>
            <a:r>
              <a:rPr lang="zh-CN" altLang="zh-CN" sz="2400" b="1" smtClean="0">
                <a:solidFill>
                  <a:srgbClr val="3333CC"/>
                </a:solidFill>
                <a:sym typeface="+mn-ea"/>
              </a:rPr>
              <a:t>工具</a:t>
            </a:r>
            <a:endParaRPr lang="zh-CN" altLang="en-US" sz="2400" b="1">
              <a:solidFill>
                <a:srgbClr val="3333CC"/>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60811" y="1231434"/>
            <a:ext cx="6435071" cy="516684"/>
          </a:xfrm>
          <a:prstGeom prst="rect">
            <a:avLst/>
          </a:prstGeom>
        </p:spPr>
        <p:txBody>
          <a:bodyPr/>
          <a:lstStyle/>
          <a:p>
            <a:pPr marL="0" indent="0">
              <a:buNone/>
            </a:pPr>
            <a:r>
              <a:rPr lang="zh-CN" altLang="en-US" sz="2400" b="1" smtClean="0">
                <a:solidFill>
                  <a:srgbClr val="3333CC"/>
                </a:solidFill>
              </a:rPr>
              <a:t>用</a:t>
            </a:r>
            <a:r>
              <a:rPr lang="zh-CN" altLang="en-US" sz="2400" b="1">
                <a:solidFill>
                  <a:srgbClr val="3333CC"/>
                </a:solidFill>
              </a:rPr>
              <a:t>来测量工件高</a:t>
            </a:r>
            <a:r>
              <a:rPr lang="zh-CN" altLang="en-US" sz="2400" b="1" smtClean="0">
                <a:solidFill>
                  <a:srgbClr val="3333CC"/>
                </a:solidFill>
              </a:rPr>
              <a:t>度</a:t>
            </a:r>
            <a:r>
              <a:rPr lang="zh-CN" altLang="en-US" sz="2400" b="1">
                <a:solidFill>
                  <a:srgbClr val="3333CC"/>
                </a:solidFill>
              </a:rPr>
              <a:t>，</a:t>
            </a:r>
            <a:r>
              <a:rPr lang="zh-CN" altLang="en-US" sz="2400" b="1" smtClean="0">
                <a:solidFill>
                  <a:srgbClr val="3333CC"/>
                </a:solidFill>
              </a:rPr>
              <a:t>校</a:t>
            </a:r>
            <a:r>
              <a:rPr lang="zh-CN" altLang="en-US" sz="2400" b="1">
                <a:solidFill>
                  <a:srgbClr val="3333CC"/>
                </a:solidFill>
              </a:rPr>
              <a:t>准水平</a:t>
            </a:r>
            <a:r>
              <a:rPr lang="zh-CN" altLang="en-US" sz="2400" b="1" smtClean="0">
                <a:solidFill>
                  <a:srgbClr val="3333CC"/>
                </a:solidFill>
              </a:rPr>
              <a:t>线和</a:t>
            </a:r>
            <a:r>
              <a:rPr lang="zh-CN" altLang="en-US" sz="2400" b="1">
                <a:solidFill>
                  <a:srgbClr val="3333CC"/>
                </a:solidFill>
              </a:rPr>
              <a:t>用作划</a:t>
            </a:r>
            <a:r>
              <a:rPr lang="zh-CN" altLang="en-US" sz="2400" b="1" smtClean="0">
                <a:solidFill>
                  <a:srgbClr val="3333CC"/>
                </a:solidFill>
              </a:rPr>
              <a:t>线</a:t>
            </a:r>
            <a:endParaRPr lang="zh-CN" altLang="en-US" sz="2400" b="1">
              <a:solidFill>
                <a:srgbClr val="3333CC"/>
              </a:solidFill>
            </a:endParaRPr>
          </a:p>
        </p:txBody>
      </p:sp>
      <p:pic>
        <p:nvPicPr>
          <p:cNvPr id="5" name="图片 4" descr="IMG_20160824_15274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51735" y="1978818"/>
            <a:ext cx="2720340" cy="4230053"/>
          </a:xfrm>
          <a:prstGeom prst="rect">
            <a:avLst/>
          </a:prstGeom>
        </p:spPr>
      </p:pic>
      <p:sp>
        <p:nvSpPr>
          <p:cNvPr id="6" name="标题 1"/>
          <p:cNvSpPr txBox="1">
            <a:spLocks/>
          </p:cNvSpPr>
          <p:nvPr/>
        </p:nvSpPr>
        <p:spPr>
          <a:xfrm>
            <a:off x="611188" y="539005"/>
            <a:ext cx="1929316" cy="5442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l"/>
            </a:pPr>
            <a:r>
              <a:rPr lang="zh-CN" altLang="en-US" sz="2800" b="1" smtClean="0"/>
              <a:t>高度尺</a:t>
            </a:r>
            <a:endParaRPr lang="zh-CN" altLang="en-US" sz="2800" b="1"/>
          </a:p>
        </p:txBody>
      </p:sp>
      <p:sp>
        <p:nvSpPr>
          <p:cNvPr id="7" name="内容占位符 2"/>
          <p:cNvSpPr txBox="1">
            <a:spLocks/>
          </p:cNvSpPr>
          <p:nvPr/>
        </p:nvSpPr>
        <p:spPr>
          <a:xfrm>
            <a:off x="3877847" y="2413942"/>
            <a:ext cx="5024106" cy="377170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smtClean="0"/>
              <a:t>读数时视线与所量刻度保持平行</a:t>
            </a:r>
          </a:p>
          <a:p>
            <a:pPr>
              <a:lnSpc>
                <a:spcPct val="120000"/>
              </a:lnSpc>
            </a:pPr>
            <a:r>
              <a:rPr lang="zh-CN" altLang="en-US" sz="2400" b="1" smtClean="0"/>
              <a:t>划线时锁紧螺钉</a:t>
            </a:r>
          </a:p>
          <a:p>
            <a:pPr>
              <a:lnSpc>
                <a:spcPct val="120000"/>
              </a:lnSpc>
            </a:pPr>
            <a:r>
              <a:rPr lang="zh-CN" altLang="en-US" sz="2400" b="1" smtClean="0"/>
              <a:t>测量或划线完成要把刻度回到零位</a:t>
            </a:r>
          </a:p>
          <a:p>
            <a:pPr>
              <a:lnSpc>
                <a:spcPct val="120000"/>
              </a:lnSpc>
            </a:pPr>
            <a:r>
              <a:rPr lang="zh-CN" altLang="en-US" sz="2400" b="1" smtClean="0"/>
              <a:t>高度尺头部为硬质合金，易碎，避免与硬物撞击</a:t>
            </a:r>
          </a:p>
          <a:p>
            <a:pPr>
              <a:lnSpc>
                <a:spcPct val="120000"/>
              </a:lnSpc>
            </a:pPr>
            <a:r>
              <a:rPr lang="zh-CN" altLang="en-US" sz="2400" b="1" smtClean="0"/>
              <a:t>使用后放在平台的中间位置，以免碰落砸伤脚</a:t>
            </a:r>
          </a:p>
          <a:p>
            <a:pPr>
              <a:lnSpc>
                <a:spcPct val="120000"/>
              </a:lnSpc>
            </a:pPr>
            <a:r>
              <a:rPr lang="zh-CN" altLang="en-US" sz="2400" b="1" smtClean="0"/>
              <a:t>使用完毕及时放入工具箱</a:t>
            </a:r>
            <a:endParaRPr lang="zh-CN" altLang="en-US" sz="2400" b="1"/>
          </a:p>
        </p:txBody>
      </p:sp>
      <p:sp>
        <p:nvSpPr>
          <p:cNvPr id="8" name="TextBox 7"/>
          <p:cNvSpPr txBox="1"/>
          <p:nvPr/>
        </p:nvSpPr>
        <p:spPr>
          <a:xfrm>
            <a:off x="4047565" y="1792053"/>
            <a:ext cx="2089033" cy="523220"/>
          </a:xfrm>
          <a:prstGeom prst="rect">
            <a:avLst/>
          </a:prstGeom>
          <a:noFill/>
        </p:spPr>
        <p:txBody>
          <a:bodyPr wrap="none" rtlCol="0">
            <a:spAutoFit/>
          </a:bodyPr>
          <a:lstStyle/>
          <a:p>
            <a:pPr marL="457200" indent="-457200">
              <a:buFont typeface="Wingdings" panose="05000000000000000000" pitchFamily="2" charset="2"/>
              <a:buChar char="Ø"/>
            </a:pPr>
            <a:r>
              <a:rPr lang="zh-CN" altLang="en-US" sz="2800" b="1" smtClean="0">
                <a:solidFill>
                  <a:srgbClr val="C00000"/>
                </a:solidFill>
              </a:rPr>
              <a:t>注意事项</a:t>
            </a:r>
            <a:endParaRPr lang="zh-CN" altLang="en-US" sz="2800" b="1">
              <a:solidFill>
                <a:srgbClr val="C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348990" y="781402"/>
            <a:ext cx="2263140" cy="732155"/>
          </a:xfrm>
          <a:prstGeom prst="rect">
            <a:avLst/>
          </a:prstGeom>
          <a:noFill/>
        </p:spPr>
        <p:txBody>
          <a:bodyPr>
            <a:normAutofit/>
          </a:bodyPr>
          <a:lstStyle/>
          <a:p>
            <a:pPr algn="just"/>
            <a:r>
              <a:rPr lang="zh-CN" altLang="en-US" sz="3600" b="1" smtClean="0">
                <a:latin typeface="黑体" panose="02010609060101010101" pitchFamily="49" charset="-122"/>
                <a:ea typeface="黑体" panose="02010609060101010101" pitchFamily="49" charset="-122"/>
              </a:rPr>
              <a:t>一、</a:t>
            </a:r>
            <a:r>
              <a:rPr lang="zh-CN" altLang="zh-CN" sz="3600" b="1" smtClean="0">
                <a:latin typeface="黑体" panose="02010609060101010101" pitchFamily="49" charset="-122"/>
                <a:ea typeface="黑体" panose="02010609060101010101" pitchFamily="49" charset="-122"/>
              </a:rPr>
              <a:t>概</a:t>
            </a:r>
            <a:r>
              <a:rPr lang="zh-CN" altLang="zh-CN" sz="3600" b="1">
                <a:latin typeface="黑体" panose="02010609060101010101" pitchFamily="49" charset="-122"/>
                <a:ea typeface="黑体" panose="02010609060101010101" pitchFamily="49" charset="-122"/>
              </a:rPr>
              <a:t>述</a:t>
            </a:r>
          </a:p>
        </p:txBody>
      </p:sp>
      <p:sp>
        <p:nvSpPr>
          <p:cNvPr id="3" name="内容占位符 2"/>
          <p:cNvSpPr>
            <a:spLocks noGrp="1"/>
          </p:cNvSpPr>
          <p:nvPr>
            <p:ph idx="4294967295"/>
          </p:nvPr>
        </p:nvSpPr>
        <p:spPr>
          <a:xfrm>
            <a:off x="611188" y="1946592"/>
            <a:ext cx="8172450" cy="3139758"/>
          </a:xfrm>
          <a:prstGeom prst="rect">
            <a:avLst/>
          </a:prstGeom>
          <a:solidFill>
            <a:schemeClr val="bg1"/>
          </a:solidFill>
        </p:spPr>
        <p:txBody>
          <a:bodyPr/>
          <a:lstStyle/>
          <a:p>
            <a:pPr>
              <a:lnSpc>
                <a:spcPct val="125000"/>
              </a:lnSpc>
            </a:pPr>
            <a:r>
              <a:rPr lang="zh-CN" altLang="en-US" sz="2400" b="1" dirty="0" smtClean="0">
                <a:latin typeface="+mn-ea"/>
              </a:rPr>
              <a:t>利</a:t>
            </a:r>
            <a:r>
              <a:rPr lang="zh-CN" altLang="en-US" sz="2400" b="1" dirty="0">
                <a:latin typeface="+mn-ea"/>
              </a:rPr>
              <a:t>用虎钳、锉刀等各种手用工具和一些机械设备完成某些零件的加工，部件，机器的装配和调试，以及各类机械设备的维护、修理等任务的工</a:t>
            </a:r>
            <a:r>
              <a:rPr lang="zh-CN" altLang="en-US" sz="2400" b="1" dirty="0" smtClean="0">
                <a:latin typeface="+mn-ea"/>
              </a:rPr>
              <a:t>种。</a:t>
            </a:r>
            <a:endParaRPr lang="zh-CN" altLang="en-US" sz="2400" b="1" dirty="0">
              <a:latin typeface="+mn-ea"/>
            </a:endParaRPr>
          </a:p>
          <a:p>
            <a:pPr>
              <a:lnSpc>
                <a:spcPct val="125000"/>
              </a:lnSpc>
            </a:pPr>
            <a:r>
              <a:rPr lang="zh-CN" altLang="en-US" sz="2400" b="1" dirty="0" smtClean="0">
                <a:latin typeface="+mn-ea"/>
              </a:rPr>
              <a:t>机</a:t>
            </a:r>
            <a:r>
              <a:rPr lang="zh-CN" altLang="en-US" sz="2400" b="1" dirty="0">
                <a:latin typeface="+mn-ea"/>
              </a:rPr>
              <a:t>械制造中重要的工种之一，在保证机械质量中起主要作用，主要应用于不太适宜或难以进行机械加工的场</a:t>
            </a:r>
            <a:r>
              <a:rPr lang="zh-CN" altLang="en-US" sz="2400" b="1" dirty="0" smtClean="0">
                <a:latin typeface="+mn-ea"/>
              </a:rPr>
              <a:t>合。</a:t>
            </a:r>
            <a:endParaRPr lang="zh-CN" altLang="en-US" sz="2400" b="1" dirty="0">
              <a:latin typeface="+mn-ea"/>
            </a:endParaRPr>
          </a:p>
          <a:p>
            <a:pPr>
              <a:lnSpc>
                <a:spcPct val="125000"/>
              </a:lnSpc>
            </a:pPr>
            <a:r>
              <a:rPr lang="zh-CN" altLang="en-US" sz="2400" b="1" dirty="0" smtClean="0">
                <a:latin typeface="+mn-ea"/>
              </a:rPr>
              <a:t>也</a:t>
            </a:r>
            <a:r>
              <a:rPr lang="zh-CN" altLang="en-US" sz="2400" b="1" dirty="0">
                <a:latin typeface="+mn-ea"/>
              </a:rPr>
              <a:t>指从事这类工作的技术工人</a:t>
            </a:r>
            <a:r>
              <a:rPr lang="zh-CN" altLang="en-US" sz="2400" b="1" dirty="0" smtClean="0">
                <a:latin typeface="+mn-ea"/>
              </a:rPr>
              <a:t>。</a:t>
            </a:r>
            <a:endParaRPr lang="zh-CN" altLang="en-US" sz="1600" b="1" dirty="0">
              <a:latin typeface="+mn-ea"/>
            </a:endParaRPr>
          </a:p>
        </p:txBody>
      </p:sp>
      <p:sp>
        <p:nvSpPr>
          <p:cNvPr id="6" name="矩形 5"/>
          <p:cNvSpPr/>
          <p:nvPr/>
        </p:nvSpPr>
        <p:spPr>
          <a:xfrm>
            <a:off x="948690" y="5769539"/>
            <a:ext cx="8012430" cy="480131"/>
          </a:xfrm>
          <a:prstGeom prst="rect">
            <a:avLst/>
          </a:prstGeom>
        </p:spPr>
        <p:txBody>
          <a:bodyPr wrap="square">
            <a:spAutoFit/>
          </a:bodyPr>
          <a:lstStyle/>
          <a:p>
            <a:pPr lvl="0" algn="just">
              <a:lnSpc>
                <a:spcPct val="90000"/>
              </a:lnSpc>
              <a:spcBef>
                <a:spcPts val="1000"/>
              </a:spcBef>
            </a:pPr>
            <a:r>
              <a:rPr lang="zh-CN" altLang="en-US" sz="2800" dirty="0" smtClean="0">
                <a:solidFill>
                  <a:srgbClr val="C00000"/>
                </a:solidFill>
                <a:latin typeface="黑体" panose="02010609060101010101" pitchFamily="49" charset="-122"/>
                <a:ea typeface="黑体" panose="02010609060101010101" pitchFamily="49" charset="-122"/>
                <a:sym typeface="+mn-ea"/>
              </a:rPr>
              <a:t>在</a:t>
            </a:r>
            <a:r>
              <a:rPr lang="zh-CN" altLang="en-US" sz="2800" dirty="0">
                <a:solidFill>
                  <a:srgbClr val="C00000"/>
                </a:solidFill>
                <a:latin typeface="黑体" panose="02010609060101010101" pitchFamily="49" charset="-122"/>
                <a:ea typeface="黑体" panose="02010609060101010101" pitchFamily="49" charset="-122"/>
                <a:sym typeface="+mn-ea"/>
              </a:rPr>
              <a:t>机械制造、维修和装配中是不可缺少的重要工种</a:t>
            </a:r>
            <a:endParaRPr lang="en-US" altLang="zh-CN" sz="2800" dirty="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96599" y="2357438"/>
            <a:ext cx="4620469" cy="3182750"/>
          </a:xfrm>
          <a:prstGeom prst="rect">
            <a:avLst/>
          </a:prstGeom>
        </p:spPr>
      </p:pic>
      <p:sp>
        <p:nvSpPr>
          <p:cNvPr id="5" name="矩形 4"/>
          <p:cNvSpPr/>
          <p:nvPr/>
        </p:nvSpPr>
        <p:spPr>
          <a:xfrm>
            <a:off x="611188" y="796970"/>
            <a:ext cx="1500000" cy="523220"/>
          </a:xfrm>
          <a:prstGeom prst="rect">
            <a:avLst/>
          </a:prstGeom>
        </p:spPr>
        <p:txBody>
          <a:bodyPr wrap="square">
            <a:spAutoFit/>
          </a:bodyPr>
          <a:lstStyle/>
          <a:p>
            <a:pPr marL="457200" indent="-457200">
              <a:buFont typeface="Wingdings" panose="05000000000000000000" pitchFamily="2" charset="2"/>
              <a:buChar char="l"/>
            </a:pPr>
            <a:r>
              <a:rPr lang="zh-CN" altLang="zh-CN" sz="2800" b="1" smtClean="0">
                <a:sym typeface="+mn-ea"/>
              </a:rPr>
              <a:t>划</a:t>
            </a:r>
            <a:r>
              <a:rPr lang="zh-CN" altLang="en-US" sz="2800" b="1" smtClean="0">
                <a:sym typeface="+mn-ea"/>
              </a:rPr>
              <a:t>针</a:t>
            </a:r>
            <a:endParaRPr lang="zh-CN" altLang="en-US" sz="2800" b="1"/>
          </a:p>
        </p:txBody>
      </p:sp>
      <p:sp>
        <p:nvSpPr>
          <p:cNvPr id="6" name="标题 1"/>
          <p:cNvSpPr txBox="1">
            <a:spLocks/>
          </p:cNvSpPr>
          <p:nvPr/>
        </p:nvSpPr>
        <p:spPr>
          <a:xfrm>
            <a:off x="1586753" y="1414319"/>
            <a:ext cx="1556497" cy="4817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smtClean="0">
                <a:solidFill>
                  <a:srgbClr val="C00000"/>
                </a:solidFill>
                <a:sym typeface="+mn-ea"/>
              </a:rPr>
              <a:t>用来划线</a:t>
            </a:r>
            <a:endParaRPr lang="zh-CN" altLang="zh-CN" sz="2800" b="1">
              <a:solidFill>
                <a:srgbClr val="C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86753" y="1320190"/>
            <a:ext cx="2541494" cy="481759"/>
          </a:xfrm>
          <a:prstGeom prst="rect">
            <a:avLst/>
          </a:prstGeom>
        </p:spPr>
        <p:txBody>
          <a:bodyPr>
            <a:noAutofit/>
          </a:bodyPr>
          <a:lstStyle/>
          <a:p>
            <a:r>
              <a:rPr lang="zh-CN" altLang="zh-CN" sz="2400" b="1" smtClean="0">
                <a:solidFill>
                  <a:srgbClr val="C00000"/>
                </a:solidFill>
                <a:sym typeface="+mn-ea"/>
              </a:rPr>
              <a:t>用</a:t>
            </a:r>
            <a:r>
              <a:rPr lang="zh-CN" altLang="zh-CN" sz="2400" b="1">
                <a:solidFill>
                  <a:srgbClr val="C00000"/>
                </a:solidFill>
                <a:sym typeface="+mn-ea"/>
              </a:rPr>
              <a:t>来划圆弧</a:t>
            </a:r>
            <a:r>
              <a:rPr lang="zh-CN" altLang="zh-CN" sz="2400" b="1" smtClean="0">
                <a:solidFill>
                  <a:srgbClr val="C00000"/>
                </a:solidFill>
                <a:sym typeface="+mn-ea"/>
              </a:rPr>
              <a:t>线</a:t>
            </a:r>
            <a:endParaRPr lang="zh-CN" altLang="zh-CN" sz="2800" b="1">
              <a:solidFill>
                <a:srgbClr val="C00000"/>
              </a:solidFill>
            </a:endParaRPr>
          </a:p>
        </p:txBody>
      </p:sp>
      <p:pic>
        <p:nvPicPr>
          <p:cNvPr id="7" name="内容占位符 6" descr="u=2165914217,3616545414&amp;fm=21&amp;gp=0"/>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2111188" y="1995488"/>
            <a:ext cx="5160636" cy="3603932"/>
          </a:xfrm>
          <a:prstGeom prst="rect">
            <a:avLst/>
          </a:prstGeom>
        </p:spPr>
      </p:pic>
      <p:sp>
        <p:nvSpPr>
          <p:cNvPr id="3" name="矩形 2"/>
          <p:cNvSpPr/>
          <p:nvPr/>
        </p:nvSpPr>
        <p:spPr>
          <a:xfrm>
            <a:off x="611188" y="796970"/>
            <a:ext cx="1500000" cy="523220"/>
          </a:xfrm>
          <a:prstGeom prst="rect">
            <a:avLst/>
          </a:prstGeom>
        </p:spPr>
        <p:txBody>
          <a:bodyPr wrap="square">
            <a:spAutoFit/>
          </a:bodyPr>
          <a:lstStyle/>
          <a:p>
            <a:pPr marL="457200" indent="-457200">
              <a:buFont typeface="Wingdings" panose="05000000000000000000" pitchFamily="2" charset="2"/>
              <a:buChar char="l"/>
            </a:pPr>
            <a:r>
              <a:rPr lang="zh-CN" altLang="zh-CN" sz="2800" b="1">
                <a:sym typeface="+mn-ea"/>
              </a:rPr>
              <a:t>划规</a:t>
            </a:r>
            <a:endParaRPr lang="zh-CN" altLang="en-US" sz="2800" b="1"/>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58353" y="2126689"/>
            <a:ext cx="3436377" cy="522381"/>
          </a:xfrm>
          <a:prstGeom prst="rect">
            <a:avLst/>
          </a:prstGeom>
        </p:spPr>
        <p:txBody>
          <a:bodyPr/>
          <a:lstStyle/>
          <a:p>
            <a:r>
              <a:rPr lang="zh-CN" altLang="en-US" sz="2400" b="1" smtClean="0">
                <a:solidFill>
                  <a:srgbClr val="C00000"/>
                </a:solidFill>
              </a:rPr>
              <a:t>用</a:t>
            </a:r>
            <a:r>
              <a:rPr lang="zh-CN" altLang="en-US" sz="2400" b="1">
                <a:solidFill>
                  <a:srgbClr val="C00000"/>
                </a:solidFill>
              </a:rPr>
              <a:t>作划线之后打点使用</a:t>
            </a:r>
          </a:p>
        </p:txBody>
      </p:sp>
      <p:pic>
        <p:nvPicPr>
          <p:cNvPr id="4" name="内容占位符 3"/>
          <p:cNvPicPr>
            <a:picLocks noGrp="1" noChangeAspect="1"/>
          </p:cNvPicPr>
          <p:nvPr>
            <p:ph idx="4294967295"/>
          </p:nvPr>
        </p:nvPicPr>
        <p:blipFill rotWithShape="1">
          <a:blip r:embed="rId2"/>
          <a:srcRect t="30883" b="32324"/>
          <a:stretch/>
        </p:blipFill>
        <p:spPr>
          <a:xfrm>
            <a:off x="1769690" y="2581837"/>
            <a:ext cx="5276569" cy="1425388"/>
          </a:xfrm>
          <a:prstGeom prst="rect">
            <a:avLst/>
          </a:prstGeom>
        </p:spPr>
      </p:pic>
      <p:sp>
        <p:nvSpPr>
          <p:cNvPr id="5" name="矩形 4"/>
          <p:cNvSpPr/>
          <p:nvPr/>
        </p:nvSpPr>
        <p:spPr>
          <a:xfrm>
            <a:off x="611188" y="1062174"/>
            <a:ext cx="1500000" cy="523220"/>
          </a:xfrm>
          <a:prstGeom prst="rect">
            <a:avLst/>
          </a:prstGeom>
        </p:spPr>
        <p:txBody>
          <a:bodyPr wrap="square">
            <a:spAutoFit/>
          </a:bodyPr>
          <a:lstStyle/>
          <a:p>
            <a:pPr marL="457200" indent="-457200">
              <a:buFont typeface="Wingdings" panose="05000000000000000000" pitchFamily="2" charset="2"/>
              <a:buChar char="l"/>
            </a:pPr>
            <a:r>
              <a:rPr lang="zh-CN" altLang="en-US" sz="2800" b="1" smtClean="0">
                <a:sym typeface="+mn-ea"/>
              </a:rPr>
              <a:t>样冲</a:t>
            </a:r>
            <a:endParaRPr lang="zh-CN" altLang="en-US" sz="2800" b="1"/>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343119" y="1988764"/>
            <a:ext cx="5123330" cy="1843646"/>
          </a:xfrm>
          <a:prstGeom prst="rect">
            <a:avLst/>
          </a:prstGeom>
        </p:spPr>
        <p:txBody>
          <a:bodyPr>
            <a:normAutofit/>
          </a:bodyPr>
          <a:lstStyle/>
          <a:p>
            <a:pPr marL="0" indent="0" algn="just">
              <a:lnSpc>
                <a:spcPct val="150000"/>
              </a:lnSpc>
              <a:buNone/>
            </a:pPr>
            <a:r>
              <a:rPr lang="zh-CN" altLang="en-US" sz="2400" b="1" smtClean="0">
                <a:solidFill>
                  <a:srgbClr val="C00000"/>
                </a:solidFill>
                <a:sym typeface="+mn-ea"/>
              </a:rPr>
              <a:t>钢</a:t>
            </a:r>
            <a:r>
              <a:rPr lang="zh-CN" altLang="en-US" sz="2400" b="1">
                <a:solidFill>
                  <a:srgbClr val="C00000"/>
                </a:solidFill>
                <a:sym typeface="+mn-ea"/>
              </a:rPr>
              <a:t>直尺</a:t>
            </a:r>
            <a:r>
              <a:rPr lang="zh-CN" altLang="en-US" sz="2400" b="1" smtClean="0">
                <a:solidFill>
                  <a:srgbClr val="C00000"/>
                </a:solidFill>
                <a:sym typeface="+mn-ea"/>
              </a:rPr>
              <a:t>、直</a:t>
            </a:r>
            <a:r>
              <a:rPr lang="zh-CN" altLang="en-US" sz="2400" b="1">
                <a:solidFill>
                  <a:srgbClr val="C00000"/>
                </a:solidFill>
                <a:sym typeface="+mn-ea"/>
              </a:rPr>
              <a:t>角尺</a:t>
            </a:r>
            <a:r>
              <a:rPr lang="zh-CN" altLang="en-US" sz="2400" b="1" smtClean="0">
                <a:solidFill>
                  <a:srgbClr val="C00000"/>
                </a:solidFill>
                <a:sym typeface="+mn-ea"/>
              </a:rPr>
              <a:t>、卷</a:t>
            </a:r>
            <a:r>
              <a:rPr lang="zh-CN" altLang="en-US" sz="2400" b="1">
                <a:solidFill>
                  <a:srgbClr val="C00000"/>
                </a:solidFill>
                <a:sym typeface="+mn-ea"/>
              </a:rPr>
              <a:t>尺</a:t>
            </a:r>
            <a:r>
              <a:rPr lang="zh-CN" altLang="en-US" sz="2400" b="1" smtClean="0">
                <a:solidFill>
                  <a:srgbClr val="C00000"/>
                </a:solidFill>
                <a:sym typeface="+mn-ea"/>
              </a:rPr>
              <a:t>、游</a:t>
            </a:r>
            <a:r>
              <a:rPr lang="zh-CN" altLang="en-US" sz="2400" b="1">
                <a:solidFill>
                  <a:srgbClr val="C00000"/>
                </a:solidFill>
                <a:sym typeface="+mn-ea"/>
              </a:rPr>
              <a:t>标卡尺</a:t>
            </a:r>
            <a:r>
              <a:rPr lang="zh-CN" altLang="en-US" sz="2400" b="1" smtClean="0">
                <a:solidFill>
                  <a:srgbClr val="C00000"/>
                </a:solidFill>
                <a:sym typeface="+mn-ea"/>
              </a:rPr>
              <a:t>、</a:t>
            </a:r>
            <a:r>
              <a:rPr lang="zh-CN" altLang="en-US" sz="2400" b="1" smtClean="0">
                <a:solidFill>
                  <a:srgbClr val="3333CC"/>
                </a:solidFill>
                <a:sym typeface="+mn-ea"/>
              </a:rPr>
              <a:t>外</a:t>
            </a:r>
            <a:r>
              <a:rPr lang="zh-CN" altLang="en-US" sz="2400" b="1">
                <a:solidFill>
                  <a:srgbClr val="3333CC"/>
                </a:solidFill>
                <a:sym typeface="+mn-ea"/>
              </a:rPr>
              <a:t>径千分尺</a:t>
            </a:r>
            <a:r>
              <a:rPr lang="zh-CN" altLang="en-US" sz="2400" b="1" smtClean="0">
                <a:solidFill>
                  <a:srgbClr val="3333CC"/>
                </a:solidFill>
                <a:sym typeface="+mn-ea"/>
              </a:rPr>
              <a:t>、内径千</a:t>
            </a:r>
            <a:r>
              <a:rPr lang="zh-CN" altLang="en-US" sz="2400" b="1">
                <a:solidFill>
                  <a:srgbClr val="3333CC"/>
                </a:solidFill>
                <a:sym typeface="+mn-ea"/>
              </a:rPr>
              <a:t>分尺</a:t>
            </a:r>
            <a:r>
              <a:rPr lang="zh-CN" altLang="en-US" sz="2400" b="1" smtClean="0">
                <a:solidFill>
                  <a:srgbClr val="3333CC"/>
                </a:solidFill>
                <a:sym typeface="+mn-ea"/>
              </a:rPr>
              <a:t>、百</a:t>
            </a:r>
            <a:r>
              <a:rPr lang="zh-CN" altLang="en-US" sz="2400" b="1">
                <a:solidFill>
                  <a:srgbClr val="3333CC"/>
                </a:solidFill>
                <a:sym typeface="+mn-ea"/>
              </a:rPr>
              <a:t>分表</a:t>
            </a:r>
            <a:r>
              <a:rPr lang="zh-CN" altLang="en-US" sz="2400" b="1" smtClean="0">
                <a:solidFill>
                  <a:srgbClr val="3333CC"/>
                </a:solidFill>
                <a:sym typeface="+mn-ea"/>
              </a:rPr>
              <a:t>、分</a:t>
            </a:r>
            <a:r>
              <a:rPr lang="zh-CN" altLang="en-US" sz="2400" b="1">
                <a:solidFill>
                  <a:srgbClr val="3333CC"/>
                </a:solidFill>
                <a:sym typeface="+mn-ea"/>
              </a:rPr>
              <a:t>度头</a:t>
            </a:r>
            <a:r>
              <a:rPr lang="zh-CN" altLang="en-US" sz="2400" b="1" smtClean="0">
                <a:solidFill>
                  <a:srgbClr val="3333CC"/>
                </a:solidFill>
                <a:sym typeface="+mn-ea"/>
              </a:rPr>
              <a:t>、 </a:t>
            </a:r>
            <a:r>
              <a:rPr lang="zh-CN" altLang="en-US" sz="2400" b="1">
                <a:solidFill>
                  <a:srgbClr val="3333CC"/>
                </a:solidFill>
                <a:sym typeface="+mn-ea"/>
              </a:rPr>
              <a:t>深度尺</a:t>
            </a:r>
            <a:r>
              <a:rPr lang="zh-CN" altLang="en-US" sz="2400" b="1" smtClean="0">
                <a:solidFill>
                  <a:srgbClr val="3333CC"/>
                </a:solidFill>
                <a:sym typeface="+mn-ea"/>
              </a:rPr>
              <a:t>、万</a:t>
            </a:r>
            <a:r>
              <a:rPr lang="zh-CN" altLang="en-US" sz="2400" b="1">
                <a:solidFill>
                  <a:srgbClr val="3333CC"/>
                </a:solidFill>
                <a:sym typeface="+mn-ea"/>
              </a:rPr>
              <a:t>能角度尺等</a:t>
            </a:r>
            <a:endParaRPr lang="en-US" altLang="zh-CN" sz="2400" b="1">
              <a:solidFill>
                <a:srgbClr val="3333CC"/>
              </a:solidFill>
            </a:endParaRPr>
          </a:p>
        </p:txBody>
      </p:sp>
      <p:sp>
        <p:nvSpPr>
          <p:cNvPr id="4" name="矩形 3"/>
          <p:cNvSpPr/>
          <p:nvPr/>
        </p:nvSpPr>
        <p:spPr>
          <a:xfrm>
            <a:off x="611188" y="1026444"/>
            <a:ext cx="1463862" cy="535531"/>
          </a:xfrm>
          <a:prstGeom prst="rect">
            <a:avLst/>
          </a:prstGeom>
        </p:spPr>
        <p:txBody>
          <a:bodyPr wrap="none">
            <a:spAutoFit/>
          </a:bodyPr>
          <a:lstStyle/>
          <a:p>
            <a:pPr lvl="0">
              <a:lnSpc>
                <a:spcPct val="90000"/>
              </a:lnSpc>
              <a:spcBef>
                <a:spcPts val="1000"/>
              </a:spcBef>
            </a:pPr>
            <a:r>
              <a:rPr lang="en-US" altLang="zh-CN" sz="3200" b="1" smtClean="0">
                <a:solidFill>
                  <a:prstClr val="black"/>
                </a:solidFill>
                <a:latin typeface="Arial" panose="020B0604020202020204" pitchFamily="34" charset="0"/>
                <a:cs typeface="Arial" panose="020B0604020202020204" pitchFamily="34" charset="0"/>
                <a:sym typeface="+mn-ea"/>
              </a:rPr>
              <a:t>7. </a:t>
            </a:r>
            <a:r>
              <a:rPr lang="zh-CN" altLang="en-US" sz="3200" b="1" smtClean="0">
                <a:solidFill>
                  <a:prstClr val="black"/>
                </a:solidFill>
                <a:latin typeface="黑体" panose="02010600030101010101" pitchFamily="2" charset="-122"/>
                <a:ea typeface="黑体" panose="02010600030101010101" pitchFamily="2" charset="-122"/>
                <a:sym typeface="+mn-ea"/>
              </a:rPr>
              <a:t>量具</a:t>
            </a:r>
            <a:endParaRPr lang="zh-CN" altLang="en-US" sz="3200" b="1">
              <a:solidFill>
                <a:prstClr val="black"/>
              </a:solidFill>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7" y="477133"/>
            <a:ext cx="1916860" cy="475558"/>
          </a:xfrm>
          <a:prstGeom prst="rect">
            <a:avLst/>
          </a:prstGeom>
          <a:solidFill>
            <a:schemeClr val="bg1"/>
          </a:solidFill>
        </p:spPr>
        <p:txBody>
          <a:bodyPr/>
          <a:lstStyle/>
          <a:p>
            <a:pPr marL="457200" indent="-457200">
              <a:buFont typeface="Wingdings" panose="05000000000000000000" pitchFamily="2" charset="2"/>
              <a:buChar char="l"/>
            </a:pPr>
            <a:r>
              <a:rPr lang="zh-CN" altLang="en-US" sz="2800" b="1" dirty="0" smtClean="0"/>
              <a:t>钢直尺</a:t>
            </a:r>
            <a:endParaRPr lang="zh-CN" altLang="en-US" sz="2800" b="1" dirty="0"/>
          </a:p>
        </p:txBody>
      </p:sp>
      <p:pic>
        <p:nvPicPr>
          <p:cNvPr id="4" name="图片 3" descr="IMG_20160824_15243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11188" y="1546278"/>
            <a:ext cx="7418070" cy="1336834"/>
          </a:xfrm>
          <a:prstGeom prst="rect">
            <a:avLst/>
          </a:prstGeom>
        </p:spPr>
      </p:pic>
      <p:sp>
        <p:nvSpPr>
          <p:cNvPr id="3" name="矩形 2"/>
          <p:cNvSpPr/>
          <p:nvPr/>
        </p:nvSpPr>
        <p:spPr>
          <a:xfrm>
            <a:off x="1377671" y="1006478"/>
            <a:ext cx="3570208" cy="461665"/>
          </a:xfrm>
          <a:prstGeom prst="rect">
            <a:avLst/>
          </a:prstGeom>
        </p:spPr>
        <p:txBody>
          <a:bodyPr wrap="none">
            <a:spAutoFit/>
          </a:bodyPr>
          <a:lstStyle/>
          <a:p>
            <a:r>
              <a:rPr lang="zh-CN" altLang="en-US" sz="2400" b="1" dirty="0">
                <a:solidFill>
                  <a:srgbClr val="3333CC"/>
                </a:solidFill>
              </a:rPr>
              <a:t>测量长度、划线辅助工具</a:t>
            </a:r>
          </a:p>
        </p:txBody>
      </p:sp>
      <p:pic>
        <p:nvPicPr>
          <p:cNvPr id="5" name="内容占位符 6" descr="IMG_20160824_15183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3035714" y="4093158"/>
            <a:ext cx="2948094" cy="2330486"/>
          </a:xfrm>
          <a:prstGeom prst="rect">
            <a:avLst/>
          </a:prstGeom>
        </p:spPr>
      </p:pic>
      <p:sp>
        <p:nvSpPr>
          <p:cNvPr id="6" name="标题 1"/>
          <p:cNvSpPr txBox="1">
            <a:spLocks/>
          </p:cNvSpPr>
          <p:nvPr/>
        </p:nvSpPr>
        <p:spPr>
          <a:xfrm>
            <a:off x="1377671" y="3561662"/>
            <a:ext cx="7261056" cy="4911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3333CC"/>
                </a:solidFill>
                <a:sym typeface="+mn-ea"/>
              </a:rPr>
              <a:t>测量比较大的工件长度、精度要求不高的工件</a:t>
            </a:r>
            <a:endParaRPr lang="zh-CN" altLang="en-US" sz="2400" b="1" dirty="0">
              <a:solidFill>
                <a:srgbClr val="3333CC"/>
              </a:solidFill>
              <a:sym typeface="+mn-ea"/>
            </a:endParaRPr>
          </a:p>
        </p:txBody>
      </p:sp>
      <p:sp>
        <p:nvSpPr>
          <p:cNvPr id="7" name="矩形 6"/>
          <p:cNvSpPr/>
          <p:nvPr/>
        </p:nvSpPr>
        <p:spPr>
          <a:xfrm>
            <a:off x="619055" y="3059668"/>
            <a:ext cx="1367682" cy="523220"/>
          </a:xfrm>
          <a:prstGeom prst="rect">
            <a:avLst/>
          </a:prstGeom>
        </p:spPr>
        <p:txBody>
          <a:bodyPr wrap="none">
            <a:spAutoFit/>
          </a:bodyPr>
          <a:lstStyle/>
          <a:p>
            <a:pPr marL="457200" indent="-457200">
              <a:buFont typeface="Wingdings" panose="05000000000000000000" pitchFamily="2" charset="2"/>
              <a:buChar char="l"/>
            </a:pPr>
            <a:r>
              <a:rPr lang="zh-CN" altLang="en-US" sz="2800" b="1" dirty="0">
                <a:sym typeface="+mn-ea"/>
              </a:rPr>
              <a:t>卷尺</a:t>
            </a:r>
            <a:endParaRPr lang="zh-CN" altLang="en-US" sz="28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7" y="647348"/>
            <a:ext cx="2804366" cy="515408"/>
          </a:xfrm>
          <a:prstGeom prst="rect">
            <a:avLst/>
          </a:prstGeom>
        </p:spPr>
        <p:txBody>
          <a:bodyPr/>
          <a:lstStyle/>
          <a:p>
            <a:pPr marL="457200" indent="-457200">
              <a:buFont typeface="Wingdings" panose="05000000000000000000" pitchFamily="2" charset="2"/>
              <a:buChar char="l"/>
            </a:pPr>
            <a:r>
              <a:rPr lang="zh-CN" altLang="en-US" sz="2800" b="1" dirty="0" smtClean="0">
                <a:sym typeface="+mn-ea"/>
              </a:rPr>
              <a:t>宽</a:t>
            </a:r>
            <a:r>
              <a:rPr lang="zh-CN" altLang="en-US" sz="2800" b="1" dirty="0">
                <a:sym typeface="+mn-ea"/>
              </a:rPr>
              <a:t>座</a:t>
            </a:r>
            <a:r>
              <a:rPr lang="zh-CN" altLang="en-US" sz="2800" b="1" dirty="0" smtClean="0">
                <a:sym typeface="+mn-ea"/>
              </a:rPr>
              <a:t>直角尺</a:t>
            </a:r>
            <a:endParaRPr lang="en-US" altLang="zh-CN" sz="2400" b="1" dirty="0">
              <a:sym typeface="+mn-ea"/>
            </a:endParaRPr>
          </a:p>
        </p:txBody>
      </p:sp>
      <p:pic>
        <p:nvPicPr>
          <p:cNvPr id="5" name="内容占位符 4" descr="IMG_20160824_152118"/>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611188" y="2268383"/>
            <a:ext cx="2978679" cy="2866298"/>
          </a:xfrm>
          <a:prstGeom prst="rect">
            <a:avLst/>
          </a:prstGeom>
        </p:spPr>
      </p:pic>
      <p:sp>
        <p:nvSpPr>
          <p:cNvPr id="3" name="矩形 2"/>
          <p:cNvSpPr/>
          <p:nvPr/>
        </p:nvSpPr>
        <p:spPr>
          <a:xfrm>
            <a:off x="811790" y="1280068"/>
            <a:ext cx="4185761" cy="461665"/>
          </a:xfrm>
          <a:prstGeom prst="rect">
            <a:avLst/>
          </a:prstGeom>
        </p:spPr>
        <p:txBody>
          <a:bodyPr wrap="none">
            <a:spAutoFit/>
          </a:bodyPr>
          <a:lstStyle/>
          <a:p>
            <a:r>
              <a:rPr lang="zh-CN" altLang="en-US" sz="2400" b="1" dirty="0">
                <a:solidFill>
                  <a:srgbClr val="3333CC"/>
                </a:solidFill>
                <a:sym typeface="+mn-ea"/>
              </a:rPr>
              <a:t>测量直角度、划线的辅助工具</a:t>
            </a:r>
            <a:endParaRPr lang="zh-CN" altLang="en-US" sz="2400" b="1" dirty="0">
              <a:solidFill>
                <a:srgbClr val="3333CC"/>
              </a:solidFill>
            </a:endParaRPr>
          </a:p>
        </p:txBody>
      </p:sp>
      <p:sp>
        <p:nvSpPr>
          <p:cNvPr id="6" name="标题 1"/>
          <p:cNvSpPr txBox="1">
            <a:spLocks/>
          </p:cNvSpPr>
          <p:nvPr/>
        </p:nvSpPr>
        <p:spPr>
          <a:xfrm>
            <a:off x="3697110" y="2327676"/>
            <a:ext cx="1501422" cy="6619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smtClean="0">
                <a:solidFill>
                  <a:srgbClr val="C00000"/>
                </a:solidFill>
              </a:rPr>
              <a:t>注意事项</a:t>
            </a:r>
            <a:endParaRPr lang="zh-CN" altLang="en-US" sz="2400" b="1" dirty="0">
              <a:solidFill>
                <a:srgbClr val="C00000"/>
              </a:solidFill>
            </a:endParaRPr>
          </a:p>
        </p:txBody>
      </p:sp>
      <p:sp>
        <p:nvSpPr>
          <p:cNvPr id="7" name="内容占位符 2"/>
          <p:cNvSpPr txBox="1">
            <a:spLocks/>
          </p:cNvSpPr>
          <p:nvPr/>
        </p:nvSpPr>
        <p:spPr>
          <a:xfrm>
            <a:off x="3697110" y="3226730"/>
            <a:ext cx="5356151" cy="10962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smtClean="0"/>
              <a:t>直角尺是精密量具轻拿轻放不可敲击</a:t>
            </a:r>
          </a:p>
          <a:p>
            <a:r>
              <a:rPr lang="zh-CN" altLang="en-US" sz="2400" b="1" dirty="0" smtClean="0"/>
              <a:t>用完擦拭干净放回工具盒</a:t>
            </a:r>
            <a:r>
              <a:rPr lang="en-US" altLang="zh-CN" sz="2400" b="1" dirty="0" smtClean="0"/>
              <a:t>       </a:t>
            </a:r>
            <a:endParaRPr lang="en-US" altLang="zh-CN" sz="24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715029"/>
            <a:ext cx="2481636" cy="680211"/>
          </a:xfrm>
          <a:prstGeom prst="rect">
            <a:avLst/>
          </a:prstGeom>
          <a:solidFill>
            <a:schemeClr val="bg1"/>
          </a:solidFill>
        </p:spPr>
        <p:txBody>
          <a:bodyPr/>
          <a:lstStyle/>
          <a:p>
            <a:pPr marL="457200" indent="-457200">
              <a:buFont typeface="Wingdings" panose="05000000000000000000" pitchFamily="2" charset="2"/>
              <a:buChar char="l"/>
            </a:pPr>
            <a:r>
              <a:rPr lang="zh-CN" altLang="en-US" sz="2800" b="1"/>
              <a:t>游标卡</a:t>
            </a:r>
            <a:r>
              <a:rPr lang="zh-CN" altLang="en-US" sz="2800" b="1" smtClean="0"/>
              <a:t>尺</a:t>
            </a:r>
            <a:endParaRPr lang="zh-CN" altLang="en-US" sz="2000" b="1"/>
          </a:p>
        </p:txBody>
      </p:sp>
      <p:pic>
        <p:nvPicPr>
          <p:cNvPr id="6" name="图片 5" descr="IMG_20160824_15233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60774" y="2725719"/>
            <a:ext cx="4385210" cy="2095500"/>
          </a:xfrm>
          <a:prstGeom prst="rect">
            <a:avLst/>
          </a:prstGeom>
        </p:spPr>
      </p:pic>
      <p:sp>
        <p:nvSpPr>
          <p:cNvPr id="3" name="矩形 2"/>
          <p:cNvSpPr/>
          <p:nvPr/>
        </p:nvSpPr>
        <p:spPr>
          <a:xfrm>
            <a:off x="981636" y="1395240"/>
            <a:ext cx="7032811" cy="830997"/>
          </a:xfrm>
          <a:prstGeom prst="rect">
            <a:avLst/>
          </a:prstGeom>
        </p:spPr>
        <p:txBody>
          <a:bodyPr wrap="square">
            <a:spAutoFit/>
          </a:bodyPr>
          <a:lstStyle/>
          <a:p>
            <a:r>
              <a:rPr lang="zh-CN" altLang="en-US" sz="2400" b="1">
                <a:solidFill>
                  <a:srgbClr val="3333CC"/>
                </a:solidFill>
              </a:rPr>
              <a:t>是以毫米为计数单位，可以精确</a:t>
            </a:r>
            <a:r>
              <a:rPr lang="zh-CN" altLang="en-US" sz="2400" b="1" smtClean="0">
                <a:solidFill>
                  <a:srgbClr val="3333CC"/>
                </a:solidFill>
              </a:rPr>
              <a:t>到丝</a:t>
            </a:r>
            <a:r>
              <a:rPr lang="en-US" altLang="zh-CN" sz="2400" b="1">
                <a:solidFill>
                  <a:srgbClr val="3333CC"/>
                </a:solidFill>
              </a:rPr>
              <a:t>(</a:t>
            </a:r>
            <a:r>
              <a:rPr lang="en-US" altLang="zh-CN" sz="2400" b="1" smtClean="0">
                <a:solidFill>
                  <a:srgbClr val="3333CC"/>
                </a:solidFill>
              </a:rPr>
              <a:t>0.01mm</a:t>
            </a:r>
            <a:r>
              <a:rPr lang="en-US" altLang="zh-CN" sz="2400" b="1">
                <a:solidFill>
                  <a:srgbClr val="3333CC"/>
                </a:solidFill>
              </a:rPr>
              <a:t>)</a:t>
            </a:r>
            <a:r>
              <a:rPr lang="zh-CN" altLang="en-US" sz="2400" b="1">
                <a:solidFill>
                  <a:srgbClr val="3333CC"/>
                </a:solidFill>
              </a:rPr>
              <a:t>。可以用来测量内经、外径、和深度。</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62" y="2725719"/>
            <a:ext cx="42291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http://www.ligaosz.com/UploadFiles/2012112493519412.gif"/>
          <p:cNvPicPr>
            <a:picLocks noChangeAspect="1" noChangeArrowheads="1"/>
          </p:cNvPicPr>
          <p:nvPr/>
        </p:nvPicPr>
        <p:blipFill rotWithShape="1">
          <a:blip r:embed="rId4">
            <a:extLst>
              <a:ext uri="{28A0092B-C50C-407E-A947-70E740481C1C}">
                <a14:useLocalDpi xmlns:a14="http://schemas.microsoft.com/office/drawing/2010/main" val="0"/>
              </a:ext>
            </a:extLst>
          </a:blip>
          <a:srcRect t="31157" b="21153"/>
          <a:stretch/>
        </p:blipFill>
        <p:spPr bwMode="auto">
          <a:xfrm>
            <a:off x="2239867" y="4854389"/>
            <a:ext cx="4970008" cy="1815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943349"/>
            <a:ext cx="3960812" cy="616509"/>
          </a:xfrm>
          <a:prstGeom prst="rect">
            <a:avLst/>
          </a:prstGeom>
        </p:spPr>
        <p:txBody>
          <a:bodyPr/>
          <a:lstStyle/>
          <a:p>
            <a:pPr marL="457200" indent="-457200">
              <a:buFont typeface="Wingdings" panose="05000000000000000000" pitchFamily="2" charset="2"/>
              <a:buChar char="Ø"/>
            </a:pPr>
            <a:r>
              <a:rPr lang="zh-CN" altLang="en-US" sz="2800" b="1" smtClean="0">
                <a:solidFill>
                  <a:srgbClr val="C00000"/>
                </a:solidFill>
              </a:rPr>
              <a:t>如何使用游标卡尺</a:t>
            </a:r>
            <a:endParaRPr lang="zh-CN" altLang="en-US" sz="2800" b="1">
              <a:solidFill>
                <a:srgbClr val="C00000"/>
              </a:solidFill>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18" y="1815635"/>
            <a:ext cx="8035271" cy="367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894" y="3175273"/>
            <a:ext cx="5250424" cy="3314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012437" y="6028035"/>
            <a:ext cx="1571264" cy="461665"/>
          </a:xfrm>
          <a:prstGeom prst="rect">
            <a:avLst/>
          </a:prstGeom>
        </p:spPr>
        <p:txBody>
          <a:bodyPr wrap="none">
            <a:spAutoFit/>
          </a:bodyPr>
          <a:lstStyle/>
          <a:p>
            <a:r>
              <a:rPr lang="en-US" altLang="zh-CN" sz="2400" b="1" smtClean="0">
                <a:solidFill>
                  <a:srgbClr val="C00000"/>
                </a:solidFill>
                <a:latin typeface="Arial" panose="020B0604020202020204" pitchFamily="34" charset="0"/>
                <a:cs typeface="Arial" panose="020B0604020202020204" pitchFamily="34" charset="0"/>
              </a:rPr>
              <a:t>2.385 cm </a:t>
            </a:r>
            <a:endParaRPr lang="zh-CN" altLang="en-US" sz="2400" b="1">
              <a:solidFill>
                <a:srgbClr val="C00000"/>
              </a:solidFill>
              <a:latin typeface="Arial" panose="020B0604020202020204" pitchFamily="34" charset="0"/>
              <a:cs typeface="Arial" panose="020B0604020202020204" pitchFamily="34" charset="0"/>
            </a:endParaRPr>
          </a:p>
        </p:txBody>
      </p:sp>
      <p:pic>
        <p:nvPicPr>
          <p:cNvPr id="7" name="内容占位符 4" descr="245e8bcad1c8a786d481016d6609c93d71cf50ee"/>
          <p:cNvPicPr>
            <a:picLocks noChangeAspect="1"/>
          </p:cNvPicPr>
          <p:nvPr/>
        </p:nvPicPr>
        <p:blipFill>
          <a:blip r:embed="rId3"/>
          <a:stretch>
            <a:fillRect/>
          </a:stretch>
        </p:blipFill>
        <p:spPr>
          <a:xfrm>
            <a:off x="611188" y="677814"/>
            <a:ext cx="5652143" cy="2497459"/>
          </a:xfrm>
          <a:prstGeom prst="rect">
            <a:avLst/>
          </a:prstGeom>
        </p:spPr>
      </p:pic>
      <p:sp>
        <p:nvSpPr>
          <p:cNvPr id="8" name="矩形 7"/>
          <p:cNvSpPr/>
          <p:nvPr/>
        </p:nvSpPr>
        <p:spPr>
          <a:xfrm>
            <a:off x="6917860" y="2118535"/>
            <a:ext cx="1760418" cy="461665"/>
          </a:xfrm>
          <a:prstGeom prst="rect">
            <a:avLst/>
          </a:prstGeom>
        </p:spPr>
        <p:txBody>
          <a:bodyPr wrap="none">
            <a:spAutoFit/>
          </a:bodyPr>
          <a:lstStyle/>
          <a:p>
            <a:r>
              <a:rPr lang="en-US" altLang="zh-CN" sz="2400" b="1" smtClean="0">
                <a:solidFill>
                  <a:srgbClr val="C00000"/>
                </a:solidFill>
                <a:latin typeface="Arial" panose="020B0604020202020204" pitchFamily="34" charset="0"/>
                <a:cs typeface="Arial" panose="020B0604020202020204" pitchFamily="34" charset="0"/>
              </a:rPr>
              <a:t>132.45 mm</a:t>
            </a:r>
            <a:endParaRPr lang="zh-CN" altLang="en-US" sz="2400" b="1">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1667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02858" y="2247714"/>
            <a:ext cx="3839788" cy="589616"/>
          </a:xfrm>
          <a:prstGeom prst="rect">
            <a:avLst/>
          </a:prstGeom>
        </p:spPr>
        <p:txBody>
          <a:bodyPr/>
          <a:lstStyle/>
          <a:p>
            <a:r>
              <a:rPr lang="zh-CN" altLang="en-US" sz="2400" b="1" smtClean="0">
                <a:solidFill>
                  <a:srgbClr val="3333CC"/>
                </a:solidFill>
                <a:sym typeface="+mn-ea"/>
              </a:rPr>
              <a:t>用</a:t>
            </a:r>
            <a:r>
              <a:rPr lang="zh-CN" altLang="en-US" sz="2400" b="1">
                <a:solidFill>
                  <a:srgbClr val="3333CC"/>
                </a:solidFill>
                <a:sym typeface="+mn-ea"/>
              </a:rPr>
              <a:t>作锯削金</a:t>
            </a:r>
            <a:r>
              <a:rPr lang="zh-CN" altLang="en-US" sz="2400" b="1" smtClean="0">
                <a:solidFill>
                  <a:srgbClr val="3333CC"/>
                </a:solidFill>
                <a:sym typeface="+mn-ea"/>
              </a:rPr>
              <a:t>属的常</a:t>
            </a:r>
            <a:r>
              <a:rPr lang="zh-CN" altLang="en-US" sz="2400" b="1">
                <a:solidFill>
                  <a:srgbClr val="3333CC"/>
                </a:solidFill>
                <a:sym typeface="+mn-ea"/>
              </a:rPr>
              <a:t>用工具</a:t>
            </a:r>
          </a:p>
        </p:txBody>
      </p:sp>
      <p:pic>
        <p:nvPicPr>
          <p:cNvPr id="6" name="内容占位符 5" descr="u=3020466970,3324704448&amp;fm=15&amp;gp=0"/>
          <p:cNvPicPr>
            <a:picLocks noGrp="1" noChangeAspect="1"/>
          </p:cNvPicPr>
          <p:nvPr>
            <p:ph idx="4294967295"/>
          </p:nvPr>
        </p:nvPicPr>
        <p:blipFill>
          <a:blip r:embed="rId2"/>
          <a:stretch>
            <a:fillRect/>
          </a:stretch>
        </p:blipFill>
        <p:spPr>
          <a:xfrm>
            <a:off x="2090364" y="2825750"/>
            <a:ext cx="4451350" cy="3663950"/>
          </a:xfrm>
          <a:prstGeom prst="rect">
            <a:avLst/>
          </a:prstGeom>
          <a:ln>
            <a:noFill/>
          </a:ln>
        </p:spPr>
      </p:pic>
      <p:sp>
        <p:nvSpPr>
          <p:cNvPr id="9" name="TextBox 8"/>
          <p:cNvSpPr txBox="1"/>
          <p:nvPr/>
        </p:nvSpPr>
        <p:spPr>
          <a:xfrm>
            <a:off x="812893" y="954741"/>
            <a:ext cx="2287806" cy="584775"/>
          </a:xfrm>
          <a:prstGeom prst="rect">
            <a:avLst/>
          </a:prstGeom>
          <a:noFill/>
        </p:spPr>
        <p:txBody>
          <a:bodyPr wrap="none" rtlCol="0">
            <a:spAutoFit/>
          </a:bodyPr>
          <a:lstStyle/>
          <a:p>
            <a:r>
              <a:rPr lang="en-US" altLang="zh-CN" sz="3200" b="1" smtClean="0">
                <a:latin typeface="Arial" panose="020B0604020202020204" pitchFamily="34" charset="0"/>
                <a:cs typeface="Arial" panose="020B0604020202020204" pitchFamily="34" charset="0"/>
              </a:rPr>
              <a:t>8. </a:t>
            </a:r>
            <a:r>
              <a:rPr lang="zh-CN" altLang="en-US" sz="3200" b="1" smtClean="0"/>
              <a:t>锯削工具</a:t>
            </a:r>
            <a:endParaRPr lang="zh-CN" altLang="en-US" sz="3200" b="1"/>
          </a:p>
        </p:txBody>
      </p:sp>
      <p:sp>
        <p:nvSpPr>
          <p:cNvPr id="10" name="TextBox 9"/>
          <p:cNvSpPr txBox="1"/>
          <p:nvPr/>
        </p:nvSpPr>
        <p:spPr>
          <a:xfrm>
            <a:off x="3671047" y="901098"/>
            <a:ext cx="1008609" cy="584775"/>
          </a:xfrm>
          <a:prstGeom prst="rect">
            <a:avLst/>
          </a:prstGeom>
          <a:noFill/>
        </p:spPr>
        <p:txBody>
          <a:bodyPr wrap="none" rtlCol="0">
            <a:spAutoFit/>
          </a:bodyPr>
          <a:lstStyle/>
          <a:p>
            <a:r>
              <a:rPr lang="zh-CN" altLang="en-US" sz="3200" b="1" smtClean="0">
                <a:solidFill>
                  <a:srgbClr val="C00000"/>
                </a:solidFill>
              </a:rPr>
              <a:t>手锯</a:t>
            </a:r>
            <a:endParaRPr lang="zh-CN" altLang="en-US" sz="3200" b="1">
              <a:solidFill>
                <a:srgbClr val="C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38188" y="2042795"/>
            <a:ext cx="7886700" cy="3215005"/>
          </a:xfrm>
          <a:prstGeom prst="rect">
            <a:avLst/>
          </a:prstGeom>
          <a:noFill/>
          <a:ln>
            <a:noFill/>
          </a:ln>
        </p:spPr>
        <p:txBody>
          <a:bodyPr>
            <a:normAutofit fontScale="92500" lnSpcReduction="20000"/>
          </a:bodyPr>
          <a:lstStyle/>
          <a:p>
            <a:pPr marL="0" indent="0">
              <a:buNone/>
            </a:pPr>
            <a:r>
              <a:rPr lang="en-US" altLang="zh-CN" b="1"/>
              <a:t>    </a:t>
            </a:r>
            <a:r>
              <a:rPr lang="zh-CN" altLang="en-US" b="1" smtClean="0">
                <a:solidFill>
                  <a:srgbClr val="3333CC"/>
                </a:solidFill>
              </a:rPr>
              <a:t>普</a:t>
            </a:r>
            <a:r>
              <a:rPr lang="zh-CN" altLang="en-US" b="1">
                <a:solidFill>
                  <a:srgbClr val="3333CC"/>
                </a:solidFill>
              </a:rPr>
              <a:t>通钳工：</a:t>
            </a:r>
          </a:p>
          <a:p>
            <a:pPr marL="0" indent="0">
              <a:lnSpc>
                <a:spcPct val="145000"/>
              </a:lnSpc>
              <a:spcAft>
                <a:spcPts val="1200"/>
              </a:spcAft>
              <a:buNone/>
            </a:pPr>
            <a:r>
              <a:rPr lang="zh-CN" altLang="en-US" b="1"/>
              <a:t>    </a:t>
            </a:r>
            <a:r>
              <a:rPr lang="zh-CN" altLang="en-US" b="1" smtClean="0"/>
              <a:t>    主</a:t>
            </a:r>
            <a:r>
              <a:rPr lang="zh-CN" altLang="en-US" b="1"/>
              <a:t>要从事零件加工及机器设备的装配、调试和维修的工作。</a:t>
            </a:r>
          </a:p>
          <a:p>
            <a:pPr marL="0" indent="0">
              <a:buNone/>
            </a:pPr>
            <a:r>
              <a:rPr lang="zh-CN" altLang="en-US" b="1"/>
              <a:t>    </a:t>
            </a:r>
            <a:r>
              <a:rPr lang="zh-CN" altLang="en-US" b="1" smtClean="0">
                <a:solidFill>
                  <a:srgbClr val="3333CC"/>
                </a:solidFill>
              </a:rPr>
              <a:t>工</a:t>
            </a:r>
            <a:r>
              <a:rPr lang="zh-CN" altLang="en-US" b="1">
                <a:solidFill>
                  <a:srgbClr val="3333CC"/>
                </a:solidFill>
              </a:rPr>
              <a:t>具钳工：</a:t>
            </a:r>
          </a:p>
          <a:p>
            <a:pPr marL="0" indent="0">
              <a:lnSpc>
                <a:spcPct val="145000"/>
              </a:lnSpc>
              <a:buNone/>
            </a:pPr>
            <a:r>
              <a:rPr lang="zh-CN" altLang="en-US" b="1"/>
              <a:t>     </a:t>
            </a:r>
            <a:r>
              <a:rPr lang="zh-CN" altLang="en-US" b="1" smtClean="0"/>
              <a:t>   主</a:t>
            </a:r>
            <a:r>
              <a:rPr lang="zh-CN" altLang="en-US" b="1"/>
              <a:t>要从事工具、夹具、模具的制造、装配和修理的工作</a:t>
            </a:r>
            <a:r>
              <a:rPr lang="zh-CN" altLang="en-US" b="1" smtClean="0"/>
              <a:t>。 </a:t>
            </a:r>
            <a:endParaRPr lang="zh-CN" altLang="en-US" b="1"/>
          </a:p>
        </p:txBody>
      </p:sp>
      <p:sp>
        <p:nvSpPr>
          <p:cNvPr id="6" name="标题 1"/>
          <p:cNvSpPr txBox="1">
            <a:spLocks/>
          </p:cNvSpPr>
          <p:nvPr/>
        </p:nvSpPr>
        <p:spPr>
          <a:xfrm>
            <a:off x="573088" y="1193166"/>
            <a:ext cx="2520632" cy="632459"/>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3200" b="1" smtClean="0">
                <a:latin typeface="Arial" panose="020B0604020202020204" pitchFamily="34" charset="0"/>
                <a:ea typeface="黑体" panose="02010609060101010101" pitchFamily="49" charset="-122"/>
                <a:cs typeface="Arial" panose="020B0604020202020204" pitchFamily="34" charset="0"/>
              </a:rPr>
              <a:t>1. </a:t>
            </a:r>
            <a:r>
              <a:rPr lang="zh-CN" altLang="en-US" sz="3200" b="1" smtClean="0">
                <a:latin typeface="黑体" panose="02010609060101010101" pitchFamily="49" charset="-122"/>
                <a:ea typeface="黑体" panose="02010609060101010101" pitchFamily="49" charset="-122"/>
              </a:rPr>
              <a:t>分</a:t>
            </a:r>
            <a:r>
              <a:rPr lang="zh-CN" altLang="en-US" sz="3200" b="1">
                <a:latin typeface="黑体" panose="02010609060101010101" pitchFamily="49" charset="-122"/>
                <a:ea typeface="黑体" panose="02010609060101010101" pitchFamily="49" charset="-122"/>
              </a:rPr>
              <a:t>类</a:t>
            </a:r>
            <a:endParaRPr lang="zh-CN" altLang="zh-CN" sz="32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3041090"/>
            <a:ext cx="7886700" cy="777876"/>
          </a:xfrm>
          <a:prstGeom prst="rect">
            <a:avLst/>
          </a:prstGeom>
          <a:solidFill>
            <a:schemeClr val="bg1"/>
          </a:solidFill>
        </p:spPr>
        <p:txBody>
          <a:bodyPr/>
          <a:lstStyle/>
          <a:p>
            <a:pPr algn="just">
              <a:lnSpc>
                <a:spcPct val="100000"/>
              </a:lnSpc>
            </a:pPr>
            <a:r>
              <a:rPr lang="zh-CN" altLang="en-US" sz="2200" b="1" smtClean="0">
                <a:solidFill>
                  <a:srgbClr val="3333CC"/>
                </a:solidFill>
              </a:rPr>
              <a:t>常</a:t>
            </a:r>
            <a:r>
              <a:rPr lang="zh-CN" altLang="en-US" sz="2200" b="1">
                <a:solidFill>
                  <a:srgbClr val="3333CC"/>
                </a:solidFill>
              </a:rPr>
              <a:t>用钢锯条分为粗、中、细</a:t>
            </a:r>
            <a:r>
              <a:rPr lang="en-US" altLang="zh-CN" sz="2200" b="1">
                <a:solidFill>
                  <a:srgbClr val="3333CC"/>
                </a:solidFill>
              </a:rPr>
              <a:t>3</a:t>
            </a:r>
            <a:r>
              <a:rPr lang="zh-CN" altLang="en-US" sz="2200" b="1">
                <a:solidFill>
                  <a:srgbClr val="3333CC"/>
                </a:solidFill>
              </a:rPr>
              <a:t>种，计算单位是英尺（</a:t>
            </a:r>
            <a:r>
              <a:rPr lang="en-US" altLang="zh-CN" sz="2200" b="1" smtClean="0">
                <a:solidFill>
                  <a:srgbClr val="3333CC"/>
                </a:solidFill>
              </a:rPr>
              <a:t>25.4 cm</a:t>
            </a:r>
            <a:r>
              <a:rPr lang="zh-CN" altLang="en-US" sz="2200" b="1" smtClean="0">
                <a:solidFill>
                  <a:srgbClr val="3333CC"/>
                </a:solidFill>
              </a:rPr>
              <a:t>）。每英尺内</a:t>
            </a:r>
            <a:r>
              <a:rPr lang="en-US" altLang="zh-CN" sz="2200" b="1" smtClean="0">
                <a:solidFill>
                  <a:srgbClr val="3333CC"/>
                </a:solidFill>
              </a:rPr>
              <a:t>18</a:t>
            </a:r>
            <a:r>
              <a:rPr lang="zh-CN" altLang="en-US" sz="2200" b="1" smtClean="0">
                <a:solidFill>
                  <a:srgbClr val="3333CC"/>
                </a:solidFill>
              </a:rPr>
              <a:t>齿为</a:t>
            </a:r>
            <a:r>
              <a:rPr lang="zh-CN" altLang="en-US" sz="2200" b="1">
                <a:solidFill>
                  <a:srgbClr val="3333CC"/>
                </a:solidFill>
              </a:rPr>
              <a:t>粗齿</a:t>
            </a:r>
            <a:r>
              <a:rPr lang="zh-CN" altLang="en-US" sz="2200" b="1" smtClean="0">
                <a:solidFill>
                  <a:srgbClr val="3333CC"/>
                </a:solidFill>
              </a:rPr>
              <a:t>、</a:t>
            </a:r>
            <a:r>
              <a:rPr lang="en-US" altLang="zh-CN" sz="2200" b="1" smtClean="0">
                <a:solidFill>
                  <a:srgbClr val="3333CC"/>
                </a:solidFill>
              </a:rPr>
              <a:t>24</a:t>
            </a:r>
            <a:r>
              <a:rPr lang="zh-CN" altLang="en-US" sz="2200" b="1" smtClean="0">
                <a:solidFill>
                  <a:srgbClr val="3333CC"/>
                </a:solidFill>
              </a:rPr>
              <a:t>齿为</a:t>
            </a:r>
            <a:r>
              <a:rPr lang="zh-CN" altLang="en-US" sz="2200" b="1">
                <a:solidFill>
                  <a:srgbClr val="3333CC"/>
                </a:solidFill>
              </a:rPr>
              <a:t>中齿</a:t>
            </a:r>
            <a:r>
              <a:rPr lang="zh-CN" altLang="en-US" sz="2200" b="1" smtClean="0">
                <a:solidFill>
                  <a:srgbClr val="3333CC"/>
                </a:solidFill>
              </a:rPr>
              <a:t>、</a:t>
            </a:r>
            <a:r>
              <a:rPr lang="en-US" altLang="zh-CN" sz="2200" b="1" smtClean="0">
                <a:solidFill>
                  <a:srgbClr val="3333CC"/>
                </a:solidFill>
              </a:rPr>
              <a:t>32</a:t>
            </a:r>
            <a:r>
              <a:rPr lang="zh-CN" altLang="en-US" sz="2200" b="1" smtClean="0">
                <a:solidFill>
                  <a:srgbClr val="3333CC"/>
                </a:solidFill>
              </a:rPr>
              <a:t>齿为</a:t>
            </a:r>
            <a:r>
              <a:rPr lang="zh-CN" altLang="en-US" sz="2200" b="1">
                <a:solidFill>
                  <a:srgbClr val="3333CC"/>
                </a:solidFill>
              </a:rPr>
              <a:t>细齿。</a:t>
            </a:r>
          </a:p>
        </p:txBody>
      </p:sp>
      <p:sp>
        <p:nvSpPr>
          <p:cNvPr id="3" name="内容占位符 2"/>
          <p:cNvSpPr>
            <a:spLocks noGrp="1"/>
          </p:cNvSpPr>
          <p:nvPr>
            <p:ph idx="4294967295"/>
          </p:nvPr>
        </p:nvSpPr>
        <p:spPr>
          <a:xfrm>
            <a:off x="839787" y="4095191"/>
            <a:ext cx="7349471" cy="1821516"/>
          </a:xfrm>
          <a:prstGeom prst="rect">
            <a:avLst/>
          </a:prstGeom>
          <a:solidFill>
            <a:schemeClr val="bg1"/>
          </a:solidFill>
        </p:spPr>
        <p:txBody>
          <a:bodyPr/>
          <a:lstStyle/>
          <a:p>
            <a:pPr algn="just">
              <a:lnSpc>
                <a:spcPct val="100000"/>
              </a:lnSpc>
            </a:pPr>
            <a:r>
              <a:rPr lang="zh-CN" altLang="en-US" sz="2400" b="1" smtClean="0"/>
              <a:t>粗</a:t>
            </a:r>
            <a:r>
              <a:rPr lang="zh-CN" altLang="en-US" sz="2400" b="1"/>
              <a:t>齿：常用于锯削铸铁和有色金属如（铜、铝）</a:t>
            </a:r>
          </a:p>
          <a:p>
            <a:pPr algn="just">
              <a:lnSpc>
                <a:spcPct val="100000"/>
              </a:lnSpc>
            </a:pPr>
            <a:r>
              <a:rPr lang="zh-CN" altLang="en-US" sz="2400" b="1" smtClean="0"/>
              <a:t>中</a:t>
            </a:r>
            <a:r>
              <a:rPr lang="zh-CN" altLang="en-US" sz="2400" b="1"/>
              <a:t>齿：常用于锯削钢件</a:t>
            </a:r>
            <a:endParaRPr lang="en-US" altLang="zh-CN" sz="2400" b="1"/>
          </a:p>
          <a:p>
            <a:pPr algn="just">
              <a:lnSpc>
                <a:spcPct val="100000"/>
              </a:lnSpc>
            </a:pPr>
            <a:r>
              <a:rPr lang="zh-CN" altLang="en-US" sz="2400" b="1" smtClean="0"/>
              <a:t>细</a:t>
            </a:r>
            <a:r>
              <a:rPr lang="zh-CN" altLang="en-US" sz="2400" b="1"/>
              <a:t>齿：常用于锯削韧性较大的低碳钢、不锈钢、</a:t>
            </a:r>
            <a:r>
              <a:rPr lang="zh-CN" altLang="en-US" sz="2400" b="1" smtClean="0"/>
              <a:t>及 </a:t>
            </a:r>
            <a:endParaRPr lang="en-US" altLang="zh-CN" sz="2400" b="1" smtClean="0"/>
          </a:p>
          <a:p>
            <a:pPr marL="0" indent="0" algn="just">
              <a:lnSpc>
                <a:spcPct val="100000"/>
              </a:lnSpc>
              <a:buNone/>
            </a:pPr>
            <a:r>
              <a:rPr lang="en-US" altLang="zh-CN" sz="2400" b="1"/>
              <a:t> </a:t>
            </a:r>
            <a:r>
              <a:rPr lang="en-US" altLang="zh-CN" sz="2400" b="1" smtClean="0"/>
              <a:t>                 </a:t>
            </a:r>
            <a:r>
              <a:rPr lang="zh-CN" altLang="en-US" sz="2400" b="1" smtClean="0"/>
              <a:t>管</a:t>
            </a:r>
            <a:r>
              <a:rPr lang="zh-CN" altLang="en-US" sz="2400" b="1"/>
              <a:t>件和异型管件</a:t>
            </a:r>
            <a:r>
              <a:rPr lang="zh-CN" altLang="en-US" sz="2400" b="1" smtClean="0"/>
              <a:t>。</a:t>
            </a:r>
            <a:endParaRPr lang="zh-CN" altLang="en-US" sz="2400" b="1"/>
          </a:p>
        </p:txBody>
      </p:sp>
      <p:pic>
        <p:nvPicPr>
          <p:cNvPr id="5" name="图片 4" descr="IMG_20160824_1431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58092" y="726115"/>
            <a:ext cx="2436662" cy="2139892"/>
          </a:xfrm>
          <a:prstGeom prst="rect">
            <a:avLst/>
          </a:prstGeom>
          <a:ln>
            <a:solidFill>
              <a:schemeClr val="tx1"/>
            </a:solidFill>
          </a:ln>
        </p:spPr>
      </p:pic>
      <p:sp>
        <p:nvSpPr>
          <p:cNvPr id="6" name="矩形 5"/>
          <p:cNvSpPr/>
          <p:nvPr/>
        </p:nvSpPr>
        <p:spPr>
          <a:xfrm>
            <a:off x="611188" y="1796061"/>
            <a:ext cx="5358644" cy="830997"/>
          </a:xfrm>
          <a:prstGeom prst="rect">
            <a:avLst/>
          </a:prstGeom>
        </p:spPr>
        <p:txBody>
          <a:bodyPr wrap="square">
            <a:spAutoFit/>
          </a:bodyPr>
          <a:lstStyle/>
          <a:p>
            <a:r>
              <a:rPr lang="zh-CN" altLang="en-US" sz="2400" b="1" smtClean="0">
                <a:solidFill>
                  <a:srgbClr val="C00000"/>
                </a:solidFill>
              </a:rPr>
              <a:t>使</a:t>
            </a:r>
            <a:r>
              <a:rPr lang="zh-CN" altLang="en-US" sz="2400" b="1">
                <a:solidFill>
                  <a:srgbClr val="C00000"/>
                </a:solidFill>
              </a:rPr>
              <a:t>用高碳钢或者低碳钢渗碳、渗氮、淬火制</a:t>
            </a:r>
            <a:r>
              <a:rPr lang="zh-CN" altLang="en-US" sz="2400" b="1" smtClean="0">
                <a:solidFill>
                  <a:srgbClr val="C00000"/>
                </a:solidFill>
              </a:rPr>
              <a:t>作</a:t>
            </a:r>
            <a:endParaRPr lang="zh-CN" altLang="en-US" sz="2400" b="1">
              <a:solidFill>
                <a:srgbClr val="C00000"/>
              </a:solidFill>
            </a:endParaRPr>
          </a:p>
        </p:txBody>
      </p:sp>
      <p:sp>
        <p:nvSpPr>
          <p:cNvPr id="7" name="矩形 6"/>
          <p:cNvSpPr/>
          <p:nvPr/>
        </p:nvSpPr>
        <p:spPr>
          <a:xfrm>
            <a:off x="611188" y="943672"/>
            <a:ext cx="1367682" cy="523220"/>
          </a:xfrm>
          <a:prstGeom prst="rect">
            <a:avLst/>
          </a:prstGeom>
        </p:spPr>
        <p:txBody>
          <a:bodyPr wrap="none">
            <a:spAutoFit/>
          </a:bodyPr>
          <a:lstStyle/>
          <a:p>
            <a:pPr marL="457200" indent="-457200">
              <a:buFont typeface="Wingdings" panose="05000000000000000000" pitchFamily="2" charset="2"/>
              <a:buChar char="Ø"/>
            </a:pPr>
            <a:r>
              <a:rPr lang="zh-CN" altLang="en-US" sz="2800" b="1" smtClean="0">
                <a:sym typeface="+mn-ea"/>
              </a:rPr>
              <a:t>锯条</a:t>
            </a:r>
            <a:endParaRPr lang="zh-CN" altLang="en-US" sz="2800" b="1"/>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279525"/>
            <a:ext cx="3046412" cy="562722"/>
          </a:xfrm>
          <a:prstGeom prst="rect">
            <a:avLst/>
          </a:prstGeom>
          <a:solidFill>
            <a:schemeClr val="bg1"/>
          </a:solidFill>
        </p:spPr>
        <p:txBody>
          <a:bodyPr/>
          <a:lstStyle/>
          <a:p>
            <a:pPr marL="342900" indent="-342900">
              <a:buFont typeface="Wingdings" panose="05000000000000000000" pitchFamily="2" charset="2"/>
              <a:buChar char="Ø"/>
            </a:pPr>
            <a:r>
              <a:rPr lang="zh-CN" altLang="en-US" sz="2800" b="1" dirty="0" smtClean="0">
                <a:solidFill>
                  <a:srgbClr val="3333CC"/>
                </a:solidFill>
              </a:rPr>
              <a:t>锯</a:t>
            </a:r>
            <a:r>
              <a:rPr lang="zh-CN" altLang="en-US" sz="2800" b="1" dirty="0">
                <a:solidFill>
                  <a:srgbClr val="3333CC"/>
                </a:solidFill>
              </a:rPr>
              <a:t>削动作示范</a:t>
            </a:r>
          </a:p>
        </p:txBody>
      </p:sp>
      <p:pic>
        <p:nvPicPr>
          <p:cNvPr id="4" name="内容占位符 3" descr="IMG_20160824_143032"/>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611188" y="2347120"/>
            <a:ext cx="2551113" cy="3341687"/>
          </a:xfrm>
          <a:prstGeom prst="rect">
            <a:avLst/>
          </a:prstGeom>
        </p:spPr>
      </p:pic>
      <p:pic>
        <p:nvPicPr>
          <p:cNvPr id="5" name="图片 4" descr="IMG_20160824_1430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05282" y="2347913"/>
            <a:ext cx="2505075" cy="3340894"/>
          </a:xfrm>
          <a:prstGeom prst="rect">
            <a:avLst/>
          </a:prstGeom>
        </p:spPr>
      </p:pic>
      <p:pic>
        <p:nvPicPr>
          <p:cNvPr id="6" name="图片 5" descr="IMG_20160824_14305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53337" y="2348389"/>
            <a:ext cx="2726531" cy="334041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84717" y="1725613"/>
            <a:ext cx="6386512" cy="3763962"/>
          </a:xfrm>
          <a:prstGeom prst="rect">
            <a:avLst/>
          </a:prstGeom>
        </p:spPr>
        <p:txBody>
          <a:bodyPr>
            <a:normAutofit/>
          </a:bodyPr>
          <a:lstStyle/>
          <a:p>
            <a:pPr>
              <a:lnSpc>
                <a:spcPct val="100000"/>
              </a:lnSpc>
            </a:pPr>
            <a:r>
              <a:rPr lang="zh-CN" altLang="en-US" sz="2400" b="1" dirty="0" smtClean="0"/>
              <a:t>不宜</a:t>
            </a:r>
            <a:r>
              <a:rPr lang="zh-CN" altLang="en-US" sz="2400" b="1"/>
              <a:t>太</a:t>
            </a:r>
            <a:r>
              <a:rPr lang="zh-CN" altLang="en-US" sz="2400" b="1" smtClean="0"/>
              <a:t>紧</a:t>
            </a:r>
            <a:r>
              <a:rPr lang="zh-CN" altLang="en-US" sz="2400" b="1"/>
              <a:t>，</a:t>
            </a:r>
            <a:r>
              <a:rPr lang="zh-CN" altLang="en-US" sz="2400" b="1" smtClean="0"/>
              <a:t>否</a:t>
            </a:r>
            <a:r>
              <a:rPr lang="zh-CN" altLang="en-US" sz="2400" b="1" dirty="0"/>
              <a:t>则容易断锯条</a:t>
            </a:r>
          </a:p>
          <a:p>
            <a:pPr>
              <a:lnSpc>
                <a:spcPct val="100000"/>
              </a:lnSpc>
            </a:pPr>
            <a:r>
              <a:rPr lang="zh-CN" altLang="en-US" sz="2400" b="1" dirty="0" smtClean="0"/>
              <a:t>不宜</a:t>
            </a:r>
            <a:r>
              <a:rPr lang="zh-CN" altLang="en-US" sz="2400" b="1"/>
              <a:t>过</a:t>
            </a:r>
            <a:r>
              <a:rPr lang="zh-CN" altLang="en-US" sz="2400" b="1" smtClean="0"/>
              <a:t>快，每分钟</a:t>
            </a:r>
            <a:r>
              <a:rPr lang="en-US" altLang="zh-CN" sz="2400" b="1" smtClean="0"/>
              <a:t>30-60</a:t>
            </a:r>
            <a:r>
              <a:rPr lang="zh-CN" altLang="en-US" sz="2400" b="1" smtClean="0"/>
              <a:t>下</a:t>
            </a:r>
            <a:endParaRPr lang="zh-CN" altLang="en-US" sz="2400" b="1" dirty="0"/>
          </a:p>
          <a:p>
            <a:pPr>
              <a:lnSpc>
                <a:spcPct val="100000"/>
              </a:lnSpc>
            </a:pPr>
            <a:r>
              <a:rPr lang="zh-CN" altLang="en-US" sz="2400" b="1" dirty="0" smtClean="0"/>
              <a:t>用</a:t>
            </a:r>
            <a:r>
              <a:rPr lang="zh-CN" altLang="en-US" sz="2400" b="1" dirty="0"/>
              <a:t>锯条全长工作</a:t>
            </a:r>
          </a:p>
          <a:p>
            <a:pPr>
              <a:lnSpc>
                <a:spcPct val="100000"/>
              </a:lnSpc>
            </a:pPr>
            <a:r>
              <a:rPr lang="zh-CN" altLang="en-US" sz="2400" b="1" dirty="0" smtClean="0"/>
              <a:t>快</a:t>
            </a:r>
            <a:r>
              <a:rPr lang="zh-CN" altLang="en-US" sz="2400" b="1" dirty="0"/>
              <a:t>断时用力要</a:t>
            </a:r>
            <a:r>
              <a:rPr lang="zh-CN" altLang="en-US" sz="2400" b="1" dirty="0" smtClean="0"/>
              <a:t>轻，以免</a:t>
            </a:r>
            <a:r>
              <a:rPr lang="zh-CN" altLang="en-US" sz="2400" b="1" dirty="0"/>
              <a:t>碰伤手臂</a:t>
            </a:r>
          </a:p>
          <a:p>
            <a:pPr>
              <a:lnSpc>
                <a:spcPct val="100000"/>
              </a:lnSpc>
            </a:pPr>
            <a:r>
              <a:rPr lang="zh-CN" altLang="en-US" sz="2400" b="1" dirty="0" smtClean="0"/>
              <a:t>圆钢</a:t>
            </a:r>
            <a:r>
              <a:rPr lang="zh-CN" altLang="en-US" sz="2400" b="1" dirty="0"/>
              <a:t>从起始一个方向锯到结尾</a:t>
            </a:r>
          </a:p>
          <a:p>
            <a:pPr>
              <a:lnSpc>
                <a:spcPct val="100000"/>
              </a:lnSpc>
            </a:pPr>
            <a:r>
              <a:rPr lang="zh-CN" altLang="en-US" sz="2400" b="1" dirty="0" smtClean="0"/>
              <a:t>圆管</a:t>
            </a:r>
            <a:r>
              <a:rPr lang="zh-CN" altLang="en-US" sz="2400" b="1" dirty="0"/>
              <a:t>锯到内壁处，转个方向再锯</a:t>
            </a:r>
          </a:p>
          <a:p>
            <a:pPr>
              <a:lnSpc>
                <a:spcPct val="100000"/>
              </a:lnSpc>
            </a:pPr>
            <a:r>
              <a:rPr lang="zh-CN" altLang="en-US" sz="2400" b="1" smtClean="0"/>
              <a:t>锯薄</a:t>
            </a:r>
            <a:r>
              <a:rPr lang="zh-CN" altLang="en-US" sz="2400" b="1" dirty="0" smtClean="0"/>
              <a:t>板</a:t>
            </a:r>
            <a:r>
              <a:rPr lang="zh-CN" altLang="en-US" sz="2400" b="1" dirty="0"/>
              <a:t>时用两块木板</a:t>
            </a:r>
            <a:r>
              <a:rPr lang="zh-CN" altLang="en-US" sz="2400" b="1" dirty="0" smtClean="0"/>
              <a:t>夹住</a:t>
            </a:r>
            <a:endParaRPr lang="zh-CN" altLang="en-US" sz="2400" b="1" dirty="0"/>
          </a:p>
        </p:txBody>
      </p:sp>
      <p:sp>
        <p:nvSpPr>
          <p:cNvPr id="4" name="标题 1"/>
          <p:cNvSpPr txBox="1">
            <a:spLocks/>
          </p:cNvSpPr>
          <p:nvPr/>
        </p:nvSpPr>
        <p:spPr>
          <a:xfrm>
            <a:off x="611187" y="1041575"/>
            <a:ext cx="2333719" cy="482425"/>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zh-CN" altLang="en-US" sz="2800" b="1" smtClean="0">
                <a:solidFill>
                  <a:srgbClr val="C00000"/>
                </a:solidFill>
              </a:rPr>
              <a:t>注意事项</a:t>
            </a:r>
            <a:endParaRPr lang="zh-CN" altLang="en-US" sz="2800" b="1" dirty="0">
              <a:solidFill>
                <a:srgbClr val="C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84200" y="669925"/>
            <a:ext cx="2884226" cy="587375"/>
          </a:xfrm>
          <a:prstGeom prst="rect">
            <a:avLst/>
          </a:prstGeom>
        </p:spPr>
        <p:txBody>
          <a:bodyPr/>
          <a:lstStyle/>
          <a:p>
            <a:r>
              <a:rPr lang="en-US" altLang="zh-CN" sz="3200" b="1" smtClean="0">
                <a:latin typeface="Arial" panose="020B0604020202020204" pitchFamily="34" charset="0"/>
                <a:cs typeface="Arial" panose="020B0604020202020204" pitchFamily="34" charset="0"/>
                <a:sym typeface="+mn-ea"/>
              </a:rPr>
              <a:t>9. </a:t>
            </a:r>
            <a:r>
              <a:rPr lang="zh-CN" altLang="en-US" sz="3200" b="1" smtClean="0">
                <a:sym typeface="+mn-ea"/>
              </a:rPr>
              <a:t>锉削工具</a:t>
            </a:r>
            <a:endParaRPr lang="zh-CN" altLang="en-US" sz="2800" b="1">
              <a:sym typeface="+mn-ea"/>
            </a:endParaRPr>
          </a:p>
        </p:txBody>
      </p:sp>
      <p:pic>
        <p:nvPicPr>
          <p:cNvPr id="7" name="内容占位符 6" descr="IMG_20160824_151752"/>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2032000" y="2112963"/>
            <a:ext cx="4464050" cy="3343275"/>
          </a:xfrm>
          <a:prstGeom prst="rect">
            <a:avLst/>
          </a:prstGeom>
        </p:spPr>
      </p:pic>
      <p:sp>
        <p:nvSpPr>
          <p:cNvPr id="3" name="矩形 2"/>
          <p:cNvSpPr/>
          <p:nvPr/>
        </p:nvSpPr>
        <p:spPr>
          <a:xfrm>
            <a:off x="1674505" y="1347400"/>
            <a:ext cx="3587842" cy="461665"/>
          </a:xfrm>
          <a:prstGeom prst="rect">
            <a:avLst/>
          </a:prstGeom>
        </p:spPr>
        <p:txBody>
          <a:bodyPr wrap="none">
            <a:spAutoFit/>
          </a:bodyPr>
          <a:lstStyle/>
          <a:p>
            <a:r>
              <a:rPr lang="zh-CN" altLang="en-US" sz="2400" b="1" smtClean="0">
                <a:solidFill>
                  <a:srgbClr val="3333CC"/>
                </a:solidFill>
                <a:sym typeface="+mn-ea"/>
              </a:rPr>
              <a:t>用</a:t>
            </a:r>
            <a:r>
              <a:rPr lang="zh-CN" altLang="en-US" sz="2400" b="1">
                <a:solidFill>
                  <a:srgbClr val="3333CC"/>
                </a:solidFill>
                <a:sym typeface="+mn-ea"/>
              </a:rPr>
              <a:t>作锉削金</a:t>
            </a:r>
            <a:r>
              <a:rPr lang="zh-CN" altLang="en-US" sz="2400" b="1" smtClean="0">
                <a:solidFill>
                  <a:srgbClr val="3333CC"/>
                </a:solidFill>
                <a:sym typeface="+mn-ea"/>
              </a:rPr>
              <a:t>属</a:t>
            </a:r>
            <a:r>
              <a:rPr lang="zh-CN" altLang="en-US" sz="2400" b="1">
                <a:solidFill>
                  <a:srgbClr val="3333CC"/>
                </a:solidFill>
                <a:sym typeface="+mn-ea"/>
              </a:rPr>
              <a:t>的</a:t>
            </a:r>
            <a:r>
              <a:rPr lang="zh-CN" altLang="en-US" sz="2400" b="1" smtClean="0">
                <a:solidFill>
                  <a:srgbClr val="3333CC"/>
                </a:solidFill>
                <a:sym typeface="+mn-ea"/>
              </a:rPr>
              <a:t>常</a:t>
            </a:r>
            <a:r>
              <a:rPr lang="zh-CN" altLang="en-US" sz="2400" b="1">
                <a:solidFill>
                  <a:srgbClr val="3333CC"/>
                </a:solidFill>
                <a:sym typeface="+mn-ea"/>
              </a:rPr>
              <a:t>用工具</a:t>
            </a:r>
            <a:endParaRPr lang="zh-CN" altLang="en-US" sz="2400" b="1">
              <a:solidFill>
                <a:srgbClr val="3333CC"/>
              </a:solidFill>
            </a:endParaRPr>
          </a:p>
        </p:txBody>
      </p:sp>
      <p:sp>
        <p:nvSpPr>
          <p:cNvPr id="4" name="矩形 3"/>
          <p:cNvSpPr/>
          <p:nvPr/>
        </p:nvSpPr>
        <p:spPr>
          <a:xfrm>
            <a:off x="4252341" y="627391"/>
            <a:ext cx="906017" cy="523220"/>
          </a:xfrm>
          <a:prstGeom prst="rect">
            <a:avLst/>
          </a:prstGeom>
        </p:spPr>
        <p:txBody>
          <a:bodyPr wrap="none">
            <a:spAutoFit/>
          </a:bodyPr>
          <a:lstStyle/>
          <a:p>
            <a:r>
              <a:rPr lang="zh-CN" altLang="en-US" sz="2800" b="1">
                <a:solidFill>
                  <a:srgbClr val="C00000"/>
                </a:solidFill>
                <a:latin typeface="Calibri Light"/>
                <a:sym typeface="+mn-ea"/>
              </a:rPr>
              <a:t>锉刀</a:t>
            </a: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805392"/>
            <a:ext cx="3019518" cy="741020"/>
          </a:xfrm>
          <a:prstGeom prst="rect">
            <a:avLst/>
          </a:prstGeom>
          <a:solidFill>
            <a:schemeClr val="bg1"/>
          </a:solidFill>
        </p:spPr>
        <p:txBody>
          <a:bodyPr/>
          <a:lstStyle/>
          <a:p>
            <a:pPr marL="457200" indent="-457200">
              <a:buFont typeface="Wingdings" panose="05000000000000000000" pitchFamily="2" charset="2"/>
              <a:buChar char="Ø"/>
            </a:pPr>
            <a:r>
              <a:rPr lang="zh-CN" altLang="en-US" sz="2800" b="1" dirty="0" smtClean="0"/>
              <a:t>锉</a:t>
            </a:r>
            <a:r>
              <a:rPr lang="zh-CN" altLang="en-US" sz="2800" b="1" dirty="0"/>
              <a:t>削动作示范</a:t>
            </a:r>
          </a:p>
        </p:txBody>
      </p:sp>
      <p:pic>
        <p:nvPicPr>
          <p:cNvPr id="4" name="内容占位符 3" descr="IMG_20160824_143209"/>
          <p:cNvPicPr>
            <a:picLocks noGrp="1" noChangeAspect="1"/>
          </p:cNvPicPr>
          <p:nvPr>
            <p:ph idx="4294967295"/>
          </p:nvPr>
        </p:nvPicPr>
        <p:blipFill>
          <a:blip r:embed="rId2" cstate="print">
            <a:extLst>
              <a:ext uri="{28A0092B-C50C-407E-A947-70E740481C1C}">
                <a14:useLocalDpi xmlns:a14="http://schemas.microsoft.com/office/drawing/2010/main"/>
              </a:ext>
            </a:extLst>
          </a:blip>
          <a:stretch>
            <a:fillRect/>
          </a:stretch>
        </p:blipFill>
        <p:spPr>
          <a:xfrm>
            <a:off x="282225" y="2043113"/>
            <a:ext cx="1928572" cy="2700000"/>
          </a:xfrm>
          <a:prstGeom prst="rect">
            <a:avLst/>
          </a:prstGeom>
        </p:spPr>
      </p:pic>
      <p:pic>
        <p:nvPicPr>
          <p:cNvPr id="5" name="图片 4" descr="IMG_20160824_1432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3567" y="2042478"/>
            <a:ext cx="1940667" cy="2700000"/>
          </a:xfrm>
          <a:prstGeom prst="rect">
            <a:avLst/>
          </a:prstGeom>
        </p:spPr>
      </p:pic>
      <p:pic>
        <p:nvPicPr>
          <p:cNvPr id="6" name="图片 5" descr="IMG_20160824_1432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77004" y="2042478"/>
            <a:ext cx="2157353" cy="2700000"/>
          </a:xfrm>
          <a:prstGeom prst="rect">
            <a:avLst/>
          </a:prstGeom>
        </p:spPr>
      </p:pic>
      <p:pic>
        <p:nvPicPr>
          <p:cNvPr id="7" name="图片 6" descr="IMG_20160824_1432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97128" y="2042002"/>
            <a:ext cx="2150600" cy="2700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12788" y="1764417"/>
            <a:ext cx="7494235" cy="3363912"/>
          </a:xfrm>
          <a:prstGeom prst="rect">
            <a:avLst/>
          </a:prstGeom>
        </p:spPr>
        <p:txBody>
          <a:bodyPr>
            <a:normAutofit/>
          </a:bodyPr>
          <a:lstStyle/>
          <a:p>
            <a:pPr>
              <a:lnSpc>
                <a:spcPct val="100000"/>
              </a:lnSpc>
            </a:pPr>
            <a:r>
              <a:rPr lang="zh-CN" altLang="en-US" sz="2400" b="1" dirty="0" smtClean="0"/>
              <a:t>锉刀必须</a:t>
            </a:r>
            <a:r>
              <a:rPr lang="zh-CN" altLang="en-US" sz="2400" b="1" dirty="0"/>
              <a:t>装柄</a:t>
            </a:r>
            <a:r>
              <a:rPr lang="zh-CN" altLang="en-US" sz="2400" b="1" dirty="0" smtClean="0"/>
              <a:t>使用</a:t>
            </a:r>
            <a:r>
              <a:rPr lang="zh-CN" altLang="en-US" sz="2400" b="1" dirty="0"/>
              <a:t>，</a:t>
            </a:r>
            <a:r>
              <a:rPr lang="zh-CN" altLang="en-US" sz="2400" b="1" dirty="0" smtClean="0"/>
              <a:t>以免</a:t>
            </a:r>
            <a:r>
              <a:rPr lang="zh-CN" altLang="en-US" sz="2400" b="1" dirty="0"/>
              <a:t>刺伤手心</a:t>
            </a:r>
          </a:p>
          <a:p>
            <a:pPr>
              <a:lnSpc>
                <a:spcPct val="100000"/>
              </a:lnSpc>
            </a:pPr>
            <a:r>
              <a:rPr lang="zh-CN" altLang="en-US" sz="2400" b="1" dirty="0" smtClean="0"/>
              <a:t>不要</a:t>
            </a:r>
            <a:r>
              <a:rPr lang="zh-CN" altLang="en-US" sz="2400" b="1" dirty="0"/>
              <a:t>用新锉刀锉硬金属，淬火刚和白口铸铁</a:t>
            </a:r>
          </a:p>
          <a:p>
            <a:pPr>
              <a:lnSpc>
                <a:spcPct val="100000"/>
              </a:lnSpc>
            </a:pPr>
            <a:r>
              <a:rPr lang="zh-CN" altLang="en-US" sz="2400" b="1" dirty="0" smtClean="0"/>
              <a:t>铸件</a:t>
            </a:r>
            <a:r>
              <a:rPr lang="zh-CN" altLang="en-US" sz="2400" b="1" dirty="0"/>
              <a:t>上的硬皮和粘砂，应先用砂轮磨去然后再锉</a:t>
            </a:r>
          </a:p>
          <a:p>
            <a:pPr>
              <a:lnSpc>
                <a:spcPct val="100000"/>
              </a:lnSpc>
            </a:pPr>
            <a:r>
              <a:rPr lang="zh-CN" altLang="en-US" sz="2400" b="1" dirty="0" smtClean="0"/>
              <a:t>锉</a:t>
            </a:r>
            <a:r>
              <a:rPr lang="zh-CN" altLang="en-US" sz="2400" b="1" dirty="0"/>
              <a:t>削时不要用手摸工件表面，以免再锉时打滑</a:t>
            </a:r>
          </a:p>
          <a:p>
            <a:pPr>
              <a:lnSpc>
                <a:spcPct val="100000"/>
              </a:lnSpc>
            </a:pPr>
            <a:r>
              <a:rPr lang="zh-CN" altLang="en-US" sz="2400" b="1" dirty="0" smtClean="0"/>
              <a:t>锉刀</a:t>
            </a:r>
            <a:r>
              <a:rPr lang="zh-CN" altLang="en-US" sz="2400" b="1" dirty="0"/>
              <a:t>堵塞后，先用钢丝刷顺着螺纹方向刷去锉削</a:t>
            </a:r>
          </a:p>
          <a:p>
            <a:pPr>
              <a:lnSpc>
                <a:spcPct val="100000"/>
              </a:lnSpc>
            </a:pPr>
            <a:r>
              <a:rPr lang="zh-CN" altLang="en-US" sz="2400" b="1" dirty="0" smtClean="0"/>
              <a:t>锉刀</a:t>
            </a:r>
            <a:r>
              <a:rPr lang="zh-CN" altLang="en-US" sz="2400" b="1" dirty="0"/>
              <a:t>放置不应伸出工作台台面以外，以免碰落摔断或砸伤脚</a:t>
            </a:r>
          </a:p>
        </p:txBody>
      </p:sp>
      <p:sp>
        <p:nvSpPr>
          <p:cNvPr id="4" name="标题 1"/>
          <p:cNvSpPr txBox="1">
            <a:spLocks/>
          </p:cNvSpPr>
          <p:nvPr/>
        </p:nvSpPr>
        <p:spPr>
          <a:xfrm>
            <a:off x="611188" y="1165753"/>
            <a:ext cx="3086753" cy="482425"/>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zh-CN" altLang="en-US" sz="2800" b="1" smtClean="0">
                <a:solidFill>
                  <a:srgbClr val="C00000"/>
                </a:solidFill>
              </a:rPr>
              <a:t>注</a:t>
            </a:r>
            <a:r>
              <a:rPr lang="zh-CN" altLang="en-US" sz="2800" b="1" dirty="0" smtClean="0">
                <a:solidFill>
                  <a:srgbClr val="C00000"/>
                </a:solidFill>
              </a:rPr>
              <a:t>意事项</a:t>
            </a:r>
            <a:endParaRPr lang="zh-CN" altLang="en-US" sz="2800" b="1" dirty="0">
              <a:solidFill>
                <a:srgbClr val="C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580029" y="1960374"/>
            <a:ext cx="5936877" cy="688694"/>
          </a:xfrm>
          <a:prstGeom prst="rect">
            <a:avLst/>
          </a:prstGeom>
          <a:noFill/>
        </p:spPr>
        <p:txBody>
          <a:bodyPr/>
          <a:lstStyle/>
          <a:p>
            <a:pPr marL="0" indent="0">
              <a:buNone/>
            </a:pPr>
            <a:r>
              <a:rPr lang="zh-CN" altLang="en-US" sz="2400" b="1" smtClean="0">
                <a:solidFill>
                  <a:srgbClr val="C00000"/>
                </a:solidFill>
              </a:rPr>
              <a:t>用来錾削</a:t>
            </a:r>
            <a:r>
              <a:rPr lang="en-US" altLang="zh-CN" sz="2400" b="1" smtClean="0">
                <a:solidFill>
                  <a:srgbClr val="C00000"/>
                </a:solidFill>
              </a:rPr>
              <a:t> </a:t>
            </a:r>
            <a:r>
              <a:rPr lang="zh-CN" altLang="en-US" sz="2400" b="1" smtClean="0">
                <a:solidFill>
                  <a:srgbClr val="C00000"/>
                </a:solidFill>
              </a:rPr>
              <a:t>沟槽或凸出的余料</a:t>
            </a:r>
            <a:r>
              <a:rPr lang="en-US" altLang="zh-CN" sz="2400" b="1" smtClean="0">
                <a:solidFill>
                  <a:srgbClr val="C00000"/>
                </a:solidFill>
              </a:rPr>
              <a:t>        </a:t>
            </a:r>
            <a:endParaRPr lang="zh-CN" altLang="en-US" sz="2400" b="1">
              <a:solidFill>
                <a:srgbClr val="C00000"/>
              </a:solidFill>
            </a:endParaRPr>
          </a:p>
        </p:txBody>
      </p:sp>
      <p:pic>
        <p:nvPicPr>
          <p:cNvPr id="4" name="图片 3" descr="Z"/>
          <p:cNvPicPr>
            <a:picLocks noChangeAspect="1"/>
          </p:cNvPicPr>
          <p:nvPr/>
        </p:nvPicPr>
        <p:blipFill rotWithShape="1">
          <a:blip r:embed="rId2"/>
          <a:srcRect l="8230" t="31124" r="5620" b="29049"/>
          <a:stretch/>
        </p:blipFill>
        <p:spPr>
          <a:xfrm>
            <a:off x="2962057" y="2272555"/>
            <a:ext cx="3455895" cy="887506"/>
          </a:xfrm>
          <a:prstGeom prst="rect">
            <a:avLst/>
          </a:prstGeom>
        </p:spPr>
      </p:pic>
      <p:sp>
        <p:nvSpPr>
          <p:cNvPr id="5" name="矩形 4"/>
          <p:cNvSpPr/>
          <p:nvPr/>
        </p:nvSpPr>
        <p:spPr>
          <a:xfrm>
            <a:off x="942271" y="1272639"/>
            <a:ext cx="1627369" cy="523220"/>
          </a:xfrm>
          <a:prstGeom prst="rect">
            <a:avLst/>
          </a:prstGeom>
        </p:spPr>
        <p:txBody>
          <a:bodyPr wrap="none">
            <a:spAutoFit/>
          </a:bodyPr>
          <a:lstStyle/>
          <a:p>
            <a:r>
              <a:rPr lang="zh-CN" altLang="en-US" sz="2800" b="1">
                <a:solidFill>
                  <a:prstClr val="black"/>
                </a:solidFill>
                <a:latin typeface="Calibri Light"/>
              </a:rPr>
              <a:t>錾削工具</a:t>
            </a:r>
            <a:endParaRPr lang="zh-CN" altLang="en-US" sz="2400" b="1"/>
          </a:p>
        </p:txBody>
      </p:sp>
      <p:sp>
        <p:nvSpPr>
          <p:cNvPr id="6" name="矩形 5"/>
          <p:cNvSpPr/>
          <p:nvPr/>
        </p:nvSpPr>
        <p:spPr>
          <a:xfrm>
            <a:off x="3483287" y="1274323"/>
            <a:ext cx="902811" cy="480131"/>
          </a:xfrm>
          <a:prstGeom prst="rect">
            <a:avLst/>
          </a:prstGeom>
        </p:spPr>
        <p:txBody>
          <a:bodyPr wrap="none">
            <a:spAutoFit/>
          </a:bodyPr>
          <a:lstStyle/>
          <a:p>
            <a:pPr lvl="0">
              <a:lnSpc>
                <a:spcPct val="90000"/>
              </a:lnSpc>
              <a:spcBef>
                <a:spcPct val="0"/>
              </a:spcBef>
            </a:pPr>
            <a:r>
              <a:rPr lang="zh-CN" altLang="en-US" sz="2800" b="1">
                <a:solidFill>
                  <a:srgbClr val="3333CC"/>
                </a:solidFill>
                <a:latin typeface="Calibri Light"/>
              </a:rPr>
              <a:t>錾子</a:t>
            </a:r>
          </a:p>
        </p:txBody>
      </p:sp>
      <p:pic>
        <p:nvPicPr>
          <p:cNvPr id="7" name="图片 6" descr="IMG_20160824_152008"/>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259105" y="4262001"/>
            <a:ext cx="4861800" cy="2335275"/>
          </a:xfrm>
          <a:prstGeom prst="rect">
            <a:avLst/>
          </a:prstGeom>
        </p:spPr>
      </p:pic>
      <p:sp>
        <p:nvSpPr>
          <p:cNvPr id="8" name="标题 1"/>
          <p:cNvSpPr txBox="1">
            <a:spLocks/>
          </p:cNvSpPr>
          <p:nvPr/>
        </p:nvSpPr>
        <p:spPr>
          <a:xfrm>
            <a:off x="942271" y="3204067"/>
            <a:ext cx="1102659" cy="499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smtClean="0">
                <a:sym typeface="+mn-ea"/>
              </a:rPr>
              <a:t>锤子</a:t>
            </a:r>
            <a:endParaRPr lang="zh-CN" altLang="en-US" sz="2400" b="1">
              <a:sym typeface="+mn-ea"/>
            </a:endParaRPr>
          </a:p>
        </p:txBody>
      </p:sp>
      <p:sp>
        <p:nvSpPr>
          <p:cNvPr id="9" name="矩形 8"/>
          <p:cNvSpPr/>
          <p:nvPr/>
        </p:nvSpPr>
        <p:spPr>
          <a:xfrm>
            <a:off x="1580029" y="3688159"/>
            <a:ext cx="4524936" cy="461665"/>
          </a:xfrm>
          <a:prstGeom prst="rect">
            <a:avLst/>
          </a:prstGeom>
        </p:spPr>
        <p:txBody>
          <a:bodyPr wrap="square">
            <a:spAutoFit/>
          </a:bodyPr>
          <a:lstStyle/>
          <a:p>
            <a:r>
              <a:rPr lang="zh-CN" altLang="en-US" sz="2400" b="1">
                <a:solidFill>
                  <a:srgbClr val="C00000"/>
                </a:solidFill>
                <a:sym typeface="+mn-ea"/>
              </a:rPr>
              <a:t>用作敲击样冲打</a:t>
            </a:r>
            <a:r>
              <a:rPr lang="zh-CN" altLang="en-US" sz="2400" b="1" smtClean="0">
                <a:solidFill>
                  <a:srgbClr val="C00000"/>
                </a:solidFill>
                <a:sym typeface="+mn-ea"/>
              </a:rPr>
              <a:t>点或錾子錾削等</a:t>
            </a:r>
            <a:endParaRPr lang="zh-CN" altLang="en-US" sz="2000" b="1">
              <a:solidFill>
                <a:srgbClr val="C00000"/>
              </a:solidFill>
            </a:endParaRPr>
          </a:p>
        </p:txBody>
      </p:sp>
      <p:sp>
        <p:nvSpPr>
          <p:cNvPr id="10" name="标题 1"/>
          <p:cNvSpPr txBox="1">
            <a:spLocks/>
          </p:cNvSpPr>
          <p:nvPr/>
        </p:nvSpPr>
        <p:spPr>
          <a:xfrm>
            <a:off x="584200" y="669925"/>
            <a:ext cx="2884226"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smtClean="0">
                <a:latin typeface="Arial" panose="020B0604020202020204" pitchFamily="34" charset="0"/>
                <a:cs typeface="Arial" panose="020B0604020202020204" pitchFamily="34" charset="0"/>
                <a:sym typeface="+mn-ea"/>
              </a:rPr>
              <a:t>10. </a:t>
            </a:r>
            <a:r>
              <a:rPr lang="zh-CN" altLang="en-US" sz="3200" b="1" smtClean="0">
                <a:latin typeface="Arial" panose="020B0604020202020204" pitchFamily="34" charset="0"/>
                <a:cs typeface="Arial" panose="020B0604020202020204" pitchFamily="34" charset="0"/>
                <a:sym typeface="+mn-ea"/>
              </a:rPr>
              <a:t>其它</a:t>
            </a:r>
            <a:r>
              <a:rPr lang="zh-CN" altLang="en-US" sz="3200" b="1" smtClean="0">
                <a:sym typeface="+mn-ea"/>
              </a:rPr>
              <a:t>工具</a:t>
            </a:r>
            <a:endParaRPr lang="zh-CN" altLang="en-US" sz="2800" b="1">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968977" y="612600"/>
            <a:ext cx="3352800" cy="493712"/>
          </a:xfrm>
          <a:prstGeom prst="rect">
            <a:avLst/>
          </a:prstGeom>
        </p:spPr>
        <p:txBody>
          <a:bodyPr>
            <a:noAutofit/>
          </a:bodyPr>
          <a:lstStyle/>
          <a:p>
            <a:r>
              <a:rPr lang="zh-CN" altLang="en-US" sz="3200" b="1" dirty="0" smtClean="0">
                <a:latin typeface="黑体" pitchFamily="49" charset="-122"/>
                <a:ea typeface="黑体" pitchFamily="49" charset="-122"/>
              </a:rPr>
              <a:t>三、鸭</a:t>
            </a:r>
            <a:r>
              <a:rPr lang="zh-CN" altLang="en-US" sz="3200" b="1" dirty="0">
                <a:latin typeface="黑体" pitchFamily="49" charset="-122"/>
                <a:ea typeface="黑体" pitchFamily="49" charset="-122"/>
              </a:rPr>
              <a:t>嘴</a:t>
            </a:r>
            <a:r>
              <a:rPr lang="zh-CN" altLang="en-US" sz="3200" b="1" dirty="0" smtClean="0">
                <a:latin typeface="黑体" pitchFamily="49" charset="-122"/>
                <a:ea typeface="黑体" pitchFamily="49" charset="-122"/>
              </a:rPr>
              <a:t>锤制作</a:t>
            </a:r>
            <a:endParaRPr lang="zh-CN" altLang="en-US" sz="3200" b="1" dirty="0">
              <a:latin typeface="黑体" pitchFamily="49" charset="-122"/>
              <a:ea typeface="黑体" pitchFamily="49" charset="-122"/>
            </a:endParaRPr>
          </a:p>
        </p:txBody>
      </p:sp>
      <p:sp>
        <p:nvSpPr>
          <p:cNvPr id="3" name="内容占位符 2"/>
          <p:cNvSpPr>
            <a:spLocks noGrp="1"/>
          </p:cNvSpPr>
          <p:nvPr>
            <p:ph idx="4294967295"/>
          </p:nvPr>
        </p:nvSpPr>
        <p:spPr>
          <a:xfrm>
            <a:off x="611188" y="1319213"/>
            <a:ext cx="8284458" cy="893409"/>
          </a:xfrm>
          <a:prstGeom prst="rect">
            <a:avLst/>
          </a:prstGeom>
        </p:spPr>
        <p:txBody>
          <a:bodyPr>
            <a:normAutofit/>
          </a:bodyPr>
          <a:lstStyle/>
          <a:p>
            <a:pPr marL="0" indent="0" algn="just">
              <a:buNone/>
            </a:pPr>
            <a:r>
              <a:rPr lang="zh-CN" altLang="en-US" sz="2400" b="1" dirty="0" smtClean="0">
                <a:solidFill>
                  <a:srgbClr val="3333CC"/>
                </a:solidFill>
              </a:rPr>
              <a:t>木工</a:t>
            </a:r>
            <a:r>
              <a:rPr lang="zh-CN" altLang="en-US" sz="2400" b="1" dirty="0">
                <a:solidFill>
                  <a:srgbClr val="3333CC"/>
                </a:solidFill>
              </a:rPr>
              <a:t>常用锤子的一</a:t>
            </a:r>
            <a:r>
              <a:rPr lang="zh-CN" altLang="en-US" sz="2400" b="1" dirty="0" smtClean="0">
                <a:solidFill>
                  <a:srgbClr val="3333CC"/>
                </a:solidFill>
              </a:rPr>
              <a:t>种</a:t>
            </a:r>
            <a:r>
              <a:rPr lang="zh-CN" altLang="en-US" sz="2400" b="1" dirty="0">
                <a:solidFill>
                  <a:srgbClr val="3333CC"/>
                </a:solidFill>
              </a:rPr>
              <a:t>，</a:t>
            </a:r>
            <a:r>
              <a:rPr lang="zh-CN" altLang="en-US" sz="2400" b="1" dirty="0" smtClean="0">
                <a:solidFill>
                  <a:srgbClr val="3333CC"/>
                </a:solidFill>
              </a:rPr>
              <a:t>一头</a:t>
            </a:r>
            <a:r>
              <a:rPr lang="zh-CN" altLang="en-US" sz="2400" b="1" dirty="0">
                <a:solidFill>
                  <a:srgbClr val="3333CC"/>
                </a:solidFill>
              </a:rPr>
              <a:t>成</a:t>
            </a:r>
            <a:r>
              <a:rPr lang="zh-CN" altLang="en-US" sz="2400" b="1" dirty="0" smtClean="0">
                <a:solidFill>
                  <a:srgbClr val="3333CC"/>
                </a:solidFill>
              </a:rPr>
              <a:t>楔形可用</a:t>
            </a:r>
            <a:r>
              <a:rPr lang="zh-CN" altLang="en-US" sz="2400" b="1" dirty="0">
                <a:solidFill>
                  <a:srgbClr val="3333CC"/>
                </a:solidFill>
              </a:rPr>
              <a:t>来敲击沟槽</a:t>
            </a:r>
            <a:r>
              <a:rPr lang="zh-CN" altLang="en-US" sz="2400" b="1" dirty="0" smtClean="0">
                <a:solidFill>
                  <a:srgbClr val="3333CC"/>
                </a:solidFill>
              </a:rPr>
              <a:t>或角落</a:t>
            </a:r>
            <a:r>
              <a:rPr lang="zh-CN" altLang="en-US" sz="2400" b="1" dirty="0">
                <a:solidFill>
                  <a:srgbClr val="3333CC"/>
                </a:solidFill>
              </a:rPr>
              <a:t>内的</a:t>
            </a:r>
            <a:r>
              <a:rPr lang="zh-CN" altLang="en-US" sz="2400" b="1" dirty="0" smtClean="0">
                <a:solidFill>
                  <a:srgbClr val="3333CC"/>
                </a:solidFill>
              </a:rPr>
              <a:t>钉子</a:t>
            </a:r>
            <a:endParaRPr lang="zh-CN" altLang="en-US" sz="2400" b="1" dirty="0">
              <a:solidFill>
                <a:srgbClr val="3333CC"/>
              </a:solidFill>
            </a:endParaRPr>
          </a:p>
        </p:txBody>
      </p:sp>
      <p:pic>
        <p:nvPicPr>
          <p:cNvPr id="4" name="图片 3" descr="IMG_20160831_091849"/>
          <p:cNvPicPr>
            <a:picLocks noChangeAspect="1"/>
          </p:cNvPicPr>
          <p:nvPr/>
        </p:nvPicPr>
        <p:blipFill rotWithShape="1">
          <a:blip r:embed="rId2" cstate="print">
            <a:extLst>
              <a:ext uri="{28A0092B-C50C-407E-A947-70E740481C1C}">
                <a14:useLocalDpi xmlns:a14="http://schemas.microsoft.com/office/drawing/2010/main"/>
              </a:ext>
            </a:extLst>
          </a:blip>
          <a:srcRect l="18551" r="7988" b="5806"/>
          <a:stretch/>
        </p:blipFill>
        <p:spPr>
          <a:xfrm>
            <a:off x="6570135" y="2166199"/>
            <a:ext cx="2325511" cy="3918514"/>
          </a:xfrm>
          <a:prstGeom prst="rect">
            <a:avLst/>
          </a:prstGeom>
        </p:spPr>
      </p:pic>
      <p:sp>
        <p:nvSpPr>
          <p:cNvPr id="5" name="矩形 4"/>
          <p:cNvSpPr/>
          <p:nvPr/>
        </p:nvSpPr>
        <p:spPr>
          <a:xfrm>
            <a:off x="611188" y="2603059"/>
            <a:ext cx="5338056" cy="1200329"/>
          </a:xfrm>
          <a:prstGeom prst="rect">
            <a:avLst/>
          </a:prstGeom>
        </p:spPr>
        <p:txBody>
          <a:bodyPr wrap="square">
            <a:spAutoFit/>
          </a:bodyPr>
          <a:lstStyle/>
          <a:p>
            <a:pPr algn="just"/>
            <a:r>
              <a:rPr lang="zh-CN" altLang="en-US" sz="2400" b="1" dirty="0"/>
              <a:t>鸭嘴锤的制作</a:t>
            </a:r>
            <a:r>
              <a:rPr lang="zh-CN" altLang="en-US" sz="2400" b="1" dirty="0" smtClean="0"/>
              <a:t>过程在</a:t>
            </a:r>
            <a:r>
              <a:rPr lang="zh-CN" altLang="en-US" sz="2400" b="1" dirty="0"/>
              <a:t>钳工实训</a:t>
            </a:r>
            <a:r>
              <a:rPr lang="zh-CN" altLang="en-US" sz="2400" b="1" dirty="0" smtClean="0"/>
              <a:t>中</a:t>
            </a:r>
            <a:r>
              <a:rPr lang="zh-CN" altLang="en-US" sz="2400" b="1" dirty="0"/>
              <a:t>，</a:t>
            </a:r>
            <a:r>
              <a:rPr lang="zh-CN" altLang="en-US" sz="2400" b="1" dirty="0" smtClean="0"/>
              <a:t>比较有代表性，包含了钳工的几乎所有基本操作。</a:t>
            </a:r>
            <a:endParaRPr lang="zh-CN" altLang="en-US" sz="24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657755"/>
            <a:ext cx="2335212" cy="448556"/>
          </a:xfrm>
          <a:prstGeom prst="rect">
            <a:avLst/>
          </a:prstGeom>
        </p:spPr>
        <p:txBody>
          <a:bodyPr/>
          <a:lstStyle/>
          <a:p>
            <a:r>
              <a:rPr lang="zh-CN" altLang="en-US" sz="2400" b="1" dirty="0" smtClean="0"/>
              <a:t>鸭嘴锤三维</a:t>
            </a:r>
            <a:r>
              <a:rPr lang="zh-CN" altLang="en-US" sz="2400" b="1" dirty="0"/>
              <a:t>图形</a:t>
            </a:r>
          </a:p>
        </p:txBody>
      </p:sp>
      <p:pic>
        <p:nvPicPr>
          <p:cNvPr id="4" name="内容占位符 3" descr="IMG_20160904_191157"/>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4407253" y="2601026"/>
            <a:ext cx="3946525" cy="2667000"/>
          </a:xfrm>
          <a:prstGeom prst="rect">
            <a:avLst/>
          </a:prstGeom>
          <a:solidFill>
            <a:schemeClr val="lt1"/>
          </a:solidFill>
        </p:spPr>
      </p:pic>
      <p:pic>
        <p:nvPicPr>
          <p:cNvPr id="5" name="图片 4" descr="IMG_20160904_190945"/>
          <p:cNvPicPr>
            <a:picLocks noChangeAspect="1"/>
          </p:cNvPicPr>
          <p:nvPr/>
        </p:nvPicPr>
        <p:blipFill rotWithShape="1">
          <a:blip r:embed="rId3" cstate="print">
            <a:extLst>
              <a:ext uri="{28A0092B-C50C-407E-A947-70E740481C1C}">
                <a14:useLocalDpi xmlns:a14="http://schemas.microsoft.com/office/drawing/2010/main"/>
              </a:ext>
            </a:extLst>
          </a:blip>
          <a:srcRect l="4389" r="5125"/>
          <a:stretch/>
        </p:blipFill>
        <p:spPr>
          <a:xfrm>
            <a:off x="1691188" y="1817371"/>
            <a:ext cx="2180400" cy="2160000"/>
          </a:xfrm>
          <a:prstGeom prst="rect">
            <a:avLst/>
          </a:prstGeom>
          <a:solidFill>
            <a:schemeClr val="lt1"/>
          </a:solidFill>
        </p:spPr>
      </p:pic>
      <p:pic>
        <p:nvPicPr>
          <p:cNvPr id="6" name="图片 5" descr="IMG_20160904_19110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1691188" y="4246795"/>
            <a:ext cx="2160000" cy="1975644"/>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IMG_20160904_19094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2709863" y="2052162"/>
            <a:ext cx="4149090" cy="3657124"/>
          </a:xfrm>
          <a:prstGeom prst="rect">
            <a:avLst/>
          </a:prstGeom>
          <a:solidFill>
            <a:schemeClr val="lt1"/>
          </a:solidFill>
        </p:spPr>
      </p:pic>
      <p:sp>
        <p:nvSpPr>
          <p:cNvPr id="22" name="矩形 21"/>
          <p:cNvSpPr/>
          <p:nvPr/>
        </p:nvSpPr>
        <p:spPr>
          <a:xfrm>
            <a:off x="1063466" y="4388644"/>
            <a:ext cx="971550" cy="4810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b="1" dirty="0" smtClean="0">
                <a:solidFill>
                  <a:srgbClr val="3333CC"/>
                </a:solidFill>
              </a:rPr>
              <a:t>锉</a:t>
            </a:r>
            <a:r>
              <a:rPr lang="zh-CN" altLang="en-US" sz="2400" b="1" dirty="0">
                <a:solidFill>
                  <a:srgbClr val="3333CC"/>
                </a:solidFill>
              </a:rPr>
              <a:t>削</a:t>
            </a:r>
          </a:p>
        </p:txBody>
      </p:sp>
      <p:sp>
        <p:nvSpPr>
          <p:cNvPr id="28" name="文本框 27"/>
          <p:cNvSpPr txBox="1"/>
          <p:nvPr/>
        </p:nvSpPr>
        <p:spPr>
          <a:xfrm>
            <a:off x="841355" y="2178665"/>
            <a:ext cx="1713931" cy="461665"/>
          </a:xfrm>
          <a:prstGeom prst="rect">
            <a:avLst/>
          </a:prstGeom>
          <a:noFill/>
        </p:spPr>
        <p:txBody>
          <a:bodyPr wrap="none" rtlCol="0">
            <a:spAutoFit/>
          </a:bodyPr>
          <a:lstStyle/>
          <a:p>
            <a:r>
              <a:rPr lang="zh-CN" altLang="en-US" sz="2400" b="1" dirty="0" smtClean="0">
                <a:solidFill>
                  <a:srgbClr val="3333CC"/>
                </a:solidFill>
              </a:rPr>
              <a:t>钻孔 </a:t>
            </a:r>
            <a:r>
              <a:rPr lang="en-US" altLang="zh-CN" sz="2400" b="1" dirty="0" smtClean="0">
                <a:solidFill>
                  <a:srgbClr val="3333CC"/>
                </a:solidFill>
              </a:rPr>
              <a:t>+ </a:t>
            </a:r>
            <a:r>
              <a:rPr lang="zh-CN" altLang="en-US" sz="2400" b="1" dirty="0" smtClean="0">
                <a:solidFill>
                  <a:srgbClr val="3333CC"/>
                </a:solidFill>
              </a:rPr>
              <a:t>攻丝</a:t>
            </a:r>
            <a:endParaRPr lang="zh-CN" altLang="en-US" sz="2400" b="1" dirty="0">
              <a:solidFill>
                <a:srgbClr val="3333CC"/>
              </a:solidFill>
            </a:endParaRPr>
          </a:p>
        </p:txBody>
      </p:sp>
      <p:sp>
        <p:nvSpPr>
          <p:cNvPr id="29" name="文本框 28"/>
          <p:cNvSpPr txBox="1"/>
          <p:nvPr/>
        </p:nvSpPr>
        <p:spPr>
          <a:xfrm>
            <a:off x="7886701" y="2600325"/>
            <a:ext cx="800219" cy="461665"/>
          </a:xfrm>
          <a:prstGeom prst="rect">
            <a:avLst/>
          </a:prstGeom>
          <a:noFill/>
        </p:spPr>
        <p:txBody>
          <a:bodyPr wrap="none" rtlCol="0">
            <a:spAutoFit/>
          </a:bodyPr>
          <a:lstStyle/>
          <a:p>
            <a:r>
              <a:rPr lang="zh-CN" altLang="en-US" sz="2400" b="1" dirty="0">
                <a:solidFill>
                  <a:srgbClr val="3333CC"/>
                </a:solidFill>
              </a:rPr>
              <a:t>锉削</a:t>
            </a:r>
          </a:p>
        </p:txBody>
      </p:sp>
      <p:sp>
        <p:nvSpPr>
          <p:cNvPr id="30" name="文本框 29"/>
          <p:cNvSpPr txBox="1"/>
          <p:nvPr/>
        </p:nvSpPr>
        <p:spPr>
          <a:xfrm>
            <a:off x="7818120" y="3814762"/>
            <a:ext cx="822960" cy="1938992"/>
          </a:xfrm>
          <a:prstGeom prst="rect">
            <a:avLst/>
          </a:prstGeom>
          <a:noFill/>
        </p:spPr>
        <p:txBody>
          <a:bodyPr wrap="square" rtlCol="0">
            <a:spAutoFit/>
          </a:bodyPr>
          <a:lstStyle/>
          <a:p>
            <a:pPr algn="ctr"/>
            <a:r>
              <a:rPr lang="zh-CN" altLang="en-US" sz="2400" b="1" dirty="0" smtClean="0">
                <a:solidFill>
                  <a:srgbClr val="3333CC"/>
                </a:solidFill>
              </a:rPr>
              <a:t>划线</a:t>
            </a:r>
            <a:r>
              <a:rPr lang="en-US" altLang="zh-CN" sz="2400" b="1" dirty="0" smtClean="0">
                <a:solidFill>
                  <a:srgbClr val="3333CC"/>
                </a:solidFill>
              </a:rPr>
              <a:t>+</a:t>
            </a:r>
          </a:p>
          <a:p>
            <a:pPr algn="ctr"/>
            <a:r>
              <a:rPr lang="zh-CN" altLang="en-US" sz="2400" b="1" dirty="0" smtClean="0">
                <a:solidFill>
                  <a:srgbClr val="3333CC"/>
                </a:solidFill>
              </a:rPr>
              <a:t>锯削</a:t>
            </a:r>
            <a:endParaRPr lang="en-US" altLang="zh-CN" sz="2400" b="1" dirty="0" smtClean="0">
              <a:solidFill>
                <a:srgbClr val="3333CC"/>
              </a:solidFill>
            </a:endParaRPr>
          </a:p>
          <a:p>
            <a:pPr algn="ctr"/>
            <a:r>
              <a:rPr lang="en-US" altLang="zh-CN" sz="2400" b="1" dirty="0" smtClean="0">
                <a:solidFill>
                  <a:srgbClr val="3333CC"/>
                </a:solidFill>
              </a:rPr>
              <a:t>+</a:t>
            </a:r>
          </a:p>
          <a:p>
            <a:pPr algn="ctr"/>
            <a:r>
              <a:rPr lang="zh-CN" altLang="en-US" sz="2400" b="1" dirty="0" smtClean="0">
                <a:solidFill>
                  <a:srgbClr val="3333CC"/>
                </a:solidFill>
              </a:rPr>
              <a:t>锉</a:t>
            </a:r>
            <a:r>
              <a:rPr lang="zh-CN" altLang="en-US" sz="2400" b="1" dirty="0">
                <a:solidFill>
                  <a:srgbClr val="3333CC"/>
                </a:solidFill>
              </a:rPr>
              <a:t>削</a:t>
            </a:r>
          </a:p>
        </p:txBody>
      </p:sp>
      <p:sp>
        <p:nvSpPr>
          <p:cNvPr id="21" name="标题 1"/>
          <p:cNvSpPr txBox="1">
            <a:spLocks/>
          </p:cNvSpPr>
          <p:nvPr/>
        </p:nvSpPr>
        <p:spPr>
          <a:xfrm>
            <a:off x="611188" y="1086733"/>
            <a:ext cx="2520632" cy="5388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t>锤头加工工艺</a:t>
            </a:r>
            <a:endParaRPr lang="zh-CN" altLang="en-US" sz="2800" b="1" dirty="0"/>
          </a:p>
        </p:txBody>
      </p:sp>
      <p:cxnSp>
        <p:nvCxnSpPr>
          <p:cNvPr id="23" name="直接箭头连接符 22"/>
          <p:cNvCxnSpPr>
            <a:endCxn id="28" idx="3"/>
          </p:cNvCxnSpPr>
          <p:nvPr/>
        </p:nvCxnSpPr>
        <p:spPr>
          <a:xfrm flipH="1" flipV="1">
            <a:off x="2555286" y="2409498"/>
            <a:ext cx="2090411" cy="1162616"/>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2" idx="3"/>
          </p:cNvCxnSpPr>
          <p:nvPr/>
        </p:nvCxnSpPr>
        <p:spPr>
          <a:xfrm flipH="1" flipV="1">
            <a:off x="2035016" y="4629151"/>
            <a:ext cx="2060771" cy="191027"/>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2035017" y="4741157"/>
            <a:ext cx="1329072" cy="36142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610597" y="2831157"/>
            <a:ext cx="1332549" cy="1"/>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30" idx="1"/>
          </p:cNvCxnSpPr>
          <p:nvPr/>
        </p:nvCxnSpPr>
        <p:spPr>
          <a:xfrm>
            <a:off x="5466874" y="3114199"/>
            <a:ext cx="2351246" cy="1670059"/>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31520" y="2135187"/>
            <a:ext cx="8161020" cy="3374073"/>
          </a:xfrm>
          <a:prstGeom prst="rect">
            <a:avLst/>
          </a:prstGeom>
          <a:solidFill>
            <a:schemeClr val="bg1"/>
          </a:solidFill>
        </p:spPr>
        <p:txBody>
          <a:bodyPr/>
          <a:lstStyle/>
          <a:p>
            <a:pPr>
              <a:lnSpc>
                <a:spcPct val="125000"/>
              </a:lnSpc>
            </a:pPr>
            <a:r>
              <a:rPr lang="zh-CN" altLang="en-US" b="1" smtClean="0"/>
              <a:t>划</a:t>
            </a:r>
            <a:r>
              <a:rPr lang="zh-CN" altLang="en-US" b="1"/>
              <a:t>线、錾削、锯削、锉削、刮削</a:t>
            </a:r>
            <a:r>
              <a:rPr lang="zh-CN" altLang="en-US" b="1" smtClean="0"/>
              <a:t>、</a:t>
            </a:r>
            <a:r>
              <a:rPr lang="zh-CN" altLang="en-US" b="1"/>
              <a:t>研</a:t>
            </a:r>
            <a:r>
              <a:rPr lang="zh-CN" altLang="en-US" b="1" smtClean="0"/>
              <a:t>磨</a:t>
            </a:r>
            <a:endParaRPr lang="en-US" altLang="zh-CN" b="1" smtClean="0"/>
          </a:p>
          <a:p>
            <a:pPr>
              <a:lnSpc>
                <a:spcPct val="125000"/>
              </a:lnSpc>
            </a:pPr>
            <a:r>
              <a:rPr lang="zh-CN" altLang="en-US" b="1" smtClean="0"/>
              <a:t>钻</a:t>
            </a:r>
            <a:r>
              <a:rPr lang="zh-CN" altLang="en-US" b="1"/>
              <a:t>孔、扩孔、锪孔、铰孔、</a:t>
            </a:r>
            <a:r>
              <a:rPr lang="zh-CN" altLang="en-US" b="1" smtClean="0"/>
              <a:t>攻丝</a:t>
            </a:r>
            <a:r>
              <a:rPr lang="zh-CN" altLang="en-US" b="1"/>
              <a:t>、套</a:t>
            </a:r>
            <a:r>
              <a:rPr lang="zh-CN" altLang="en-US" b="1" smtClean="0"/>
              <a:t>丝</a:t>
            </a:r>
            <a:endParaRPr lang="en-US" altLang="zh-CN" b="1" smtClean="0"/>
          </a:p>
          <a:p>
            <a:pPr>
              <a:lnSpc>
                <a:spcPct val="125000"/>
              </a:lnSpc>
            </a:pPr>
            <a:r>
              <a:rPr lang="zh-CN" altLang="en-US" b="1" smtClean="0"/>
              <a:t>矫</a:t>
            </a:r>
            <a:r>
              <a:rPr lang="zh-CN" altLang="en-US" b="1"/>
              <a:t>正和折弯、铆接、固定连接</a:t>
            </a:r>
            <a:endParaRPr lang="en-US" altLang="zh-CN" b="1" smtClean="0"/>
          </a:p>
          <a:p>
            <a:pPr>
              <a:lnSpc>
                <a:spcPct val="125000"/>
              </a:lnSpc>
            </a:pPr>
            <a:r>
              <a:rPr lang="zh-CN" altLang="en-US" b="1" smtClean="0"/>
              <a:t>机</a:t>
            </a:r>
            <a:r>
              <a:rPr lang="zh-CN" altLang="en-US" b="1"/>
              <a:t>器装配调试、</a:t>
            </a:r>
            <a:r>
              <a:rPr lang="zh-CN" altLang="en-US" b="1" smtClean="0"/>
              <a:t>设备维</a:t>
            </a:r>
            <a:r>
              <a:rPr lang="zh-CN" altLang="en-US" b="1"/>
              <a:t>修</a:t>
            </a:r>
            <a:r>
              <a:rPr lang="zh-CN" altLang="en-US" b="1" smtClean="0"/>
              <a:t>、测</a:t>
            </a:r>
            <a:r>
              <a:rPr lang="zh-CN" altLang="en-US" b="1"/>
              <a:t>量和简单的热处</a:t>
            </a:r>
            <a:r>
              <a:rPr lang="zh-CN" altLang="en-US" b="1" smtClean="0"/>
              <a:t>理</a:t>
            </a:r>
            <a:endParaRPr lang="zh-CN" altLang="en-US" b="1"/>
          </a:p>
        </p:txBody>
      </p:sp>
      <p:sp>
        <p:nvSpPr>
          <p:cNvPr id="4" name="标题 1"/>
          <p:cNvSpPr txBox="1">
            <a:spLocks/>
          </p:cNvSpPr>
          <p:nvPr/>
        </p:nvSpPr>
        <p:spPr>
          <a:xfrm>
            <a:off x="611188" y="1193166"/>
            <a:ext cx="2520632" cy="632459"/>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3200" b="1" smtClean="0">
                <a:latin typeface="Arial" panose="020B0604020202020204" pitchFamily="34" charset="0"/>
                <a:ea typeface="黑体" panose="02010609060101010101" pitchFamily="49" charset="-122"/>
                <a:cs typeface="Arial" panose="020B0604020202020204" pitchFamily="34" charset="0"/>
              </a:rPr>
              <a:t>2. </a:t>
            </a:r>
            <a:r>
              <a:rPr lang="zh-CN" altLang="en-US" sz="3200" b="1" smtClean="0">
                <a:latin typeface="黑体" panose="02010609060101010101" pitchFamily="49" charset="-122"/>
                <a:ea typeface="黑体" panose="02010609060101010101" pitchFamily="49" charset="-122"/>
              </a:rPr>
              <a:t>基</a:t>
            </a:r>
            <a:r>
              <a:rPr lang="zh-CN" altLang="en-US" sz="3200" b="1">
                <a:latin typeface="黑体" panose="02010609060101010101" pitchFamily="49" charset="-122"/>
                <a:ea typeface="黑体" panose="02010609060101010101" pitchFamily="49" charset="-122"/>
              </a:rPr>
              <a:t>本技能</a:t>
            </a:r>
            <a:endParaRPr lang="zh-CN" altLang="zh-CN" sz="32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086733"/>
            <a:ext cx="2520632" cy="538867"/>
          </a:xfrm>
          <a:prstGeom prst="rect">
            <a:avLst/>
          </a:prstGeom>
        </p:spPr>
        <p:txBody>
          <a:bodyPr>
            <a:normAutofit/>
          </a:bodyPr>
          <a:lstStyle/>
          <a:p>
            <a:r>
              <a:rPr lang="zh-CN" altLang="en-US" sz="2800" b="1" dirty="0" smtClean="0"/>
              <a:t>锤</a:t>
            </a:r>
            <a:r>
              <a:rPr lang="zh-CN" altLang="en-US" sz="2800" b="1" dirty="0"/>
              <a:t>柄加工工艺</a:t>
            </a:r>
          </a:p>
        </p:txBody>
      </p:sp>
      <p:pic>
        <p:nvPicPr>
          <p:cNvPr id="5" name="图片 4" descr="IMG_20160904_19110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649260" y="2275980"/>
            <a:ext cx="3703320" cy="2900363"/>
          </a:xfrm>
          <a:prstGeom prst="rect">
            <a:avLst/>
          </a:prstGeom>
        </p:spPr>
      </p:pic>
      <p:cxnSp>
        <p:nvCxnSpPr>
          <p:cNvPr id="9" name="直接箭头连接符 8"/>
          <p:cNvCxnSpPr/>
          <p:nvPr/>
        </p:nvCxnSpPr>
        <p:spPr>
          <a:xfrm flipH="1" flipV="1">
            <a:off x="2424345" y="2598313"/>
            <a:ext cx="2114550" cy="222885"/>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43372" y="2355003"/>
            <a:ext cx="1703551" cy="461665"/>
          </a:xfrm>
          <a:prstGeom prst="rect">
            <a:avLst/>
          </a:prstGeom>
          <a:noFill/>
        </p:spPr>
        <p:txBody>
          <a:bodyPr wrap="square" rtlCol="0">
            <a:spAutoFit/>
          </a:bodyPr>
          <a:lstStyle/>
          <a:p>
            <a:r>
              <a:rPr lang="zh-CN" altLang="en-US" sz="2400" b="1" dirty="0" smtClean="0">
                <a:solidFill>
                  <a:srgbClr val="3333CC"/>
                </a:solidFill>
              </a:rPr>
              <a:t>车削 </a:t>
            </a:r>
            <a:r>
              <a:rPr lang="en-US" altLang="zh-CN" sz="2400" b="1" dirty="0" smtClean="0">
                <a:solidFill>
                  <a:srgbClr val="3333CC"/>
                </a:solidFill>
              </a:rPr>
              <a:t>+ </a:t>
            </a:r>
            <a:r>
              <a:rPr lang="zh-CN" altLang="en-US" sz="2400" b="1" dirty="0" smtClean="0">
                <a:solidFill>
                  <a:srgbClr val="3333CC"/>
                </a:solidFill>
              </a:rPr>
              <a:t>板牙</a:t>
            </a:r>
            <a:endParaRPr lang="zh-CN" altLang="en-US" sz="2400" b="1" dirty="0">
              <a:solidFill>
                <a:srgbClr val="3333CC"/>
              </a:solidFill>
            </a:endParaRPr>
          </a:p>
        </p:txBody>
      </p:sp>
      <p:sp>
        <p:nvSpPr>
          <p:cNvPr id="13" name="文本框 12"/>
          <p:cNvSpPr txBox="1"/>
          <p:nvPr/>
        </p:nvSpPr>
        <p:spPr>
          <a:xfrm>
            <a:off x="1795215" y="3276730"/>
            <a:ext cx="1005840" cy="461665"/>
          </a:xfrm>
          <a:prstGeom prst="rect">
            <a:avLst/>
          </a:prstGeom>
          <a:noFill/>
        </p:spPr>
        <p:txBody>
          <a:bodyPr wrap="square" rtlCol="0">
            <a:spAutoFit/>
          </a:bodyPr>
          <a:lstStyle/>
          <a:p>
            <a:r>
              <a:rPr lang="zh-CN" altLang="en-US" sz="2400" b="1" dirty="0">
                <a:solidFill>
                  <a:srgbClr val="3333CC"/>
                </a:solidFill>
              </a:rPr>
              <a:t>车削</a:t>
            </a:r>
          </a:p>
        </p:txBody>
      </p:sp>
      <p:sp>
        <p:nvSpPr>
          <p:cNvPr id="14" name="文本框 13"/>
          <p:cNvSpPr txBox="1"/>
          <p:nvPr/>
        </p:nvSpPr>
        <p:spPr>
          <a:xfrm>
            <a:off x="1829703" y="4389259"/>
            <a:ext cx="845766" cy="461665"/>
          </a:xfrm>
          <a:prstGeom prst="rect">
            <a:avLst/>
          </a:prstGeom>
          <a:noFill/>
        </p:spPr>
        <p:txBody>
          <a:bodyPr wrap="square" rtlCol="0">
            <a:spAutoFit/>
          </a:bodyPr>
          <a:lstStyle/>
          <a:p>
            <a:r>
              <a:rPr lang="zh-CN" altLang="en-US" sz="2400" b="1" dirty="0">
                <a:solidFill>
                  <a:srgbClr val="3333CC"/>
                </a:solidFill>
              </a:rPr>
              <a:t>车削</a:t>
            </a:r>
          </a:p>
        </p:txBody>
      </p:sp>
      <p:cxnSp>
        <p:nvCxnSpPr>
          <p:cNvPr id="15" name="直接箭头连接符 14"/>
          <p:cNvCxnSpPr/>
          <p:nvPr/>
        </p:nvCxnSpPr>
        <p:spPr>
          <a:xfrm flipH="1">
            <a:off x="2904123" y="3507562"/>
            <a:ext cx="2469391" cy="1"/>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3025425" y="4287661"/>
            <a:ext cx="3202923" cy="332431"/>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1814195"/>
            <a:ext cx="7886700" cy="3066415"/>
          </a:xfrm>
          <a:prstGeom prst="rect">
            <a:avLst/>
          </a:prstGeom>
          <a:solidFill>
            <a:schemeClr val="bg1"/>
          </a:solidFill>
        </p:spPr>
        <p:txBody>
          <a:bodyPr>
            <a:noAutofit/>
          </a:bodyPr>
          <a:lstStyle/>
          <a:p>
            <a:pPr>
              <a:lnSpc>
                <a:spcPct val="145000"/>
              </a:lnSpc>
            </a:pPr>
            <a:r>
              <a:rPr lang="zh-CN" altLang="en-US" sz="2200" b="1" smtClean="0"/>
              <a:t>钳</a:t>
            </a:r>
            <a:r>
              <a:rPr lang="zh-CN" altLang="en-US" sz="2200" b="1"/>
              <a:t>工工作劳动强度大、生产效率低，但所用工具简单</a:t>
            </a:r>
            <a:r>
              <a:rPr lang="zh-CN" altLang="en-US" sz="2200" b="1" smtClean="0"/>
              <a:t>、操</a:t>
            </a:r>
            <a:r>
              <a:rPr lang="zh-CN" altLang="en-US" sz="2200" b="1"/>
              <a:t>作灵活简便应用仍较为广泛</a:t>
            </a:r>
            <a:r>
              <a:rPr lang="zh-CN" altLang="en-US" sz="2200" b="1" smtClean="0"/>
              <a:t>。</a:t>
            </a:r>
            <a:endParaRPr lang="en-US" altLang="zh-CN" sz="2200" b="1" smtClean="0"/>
          </a:p>
          <a:p>
            <a:pPr>
              <a:lnSpc>
                <a:spcPct val="145000"/>
              </a:lnSpc>
            </a:pPr>
            <a:r>
              <a:rPr lang="zh-CN" altLang="en-US" sz="2200" b="1" smtClean="0"/>
              <a:t>随</a:t>
            </a:r>
            <a:r>
              <a:rPr lang="zh-CN" altLang="en-US" sz="2200" b="1"/>
              <a:t>着机械工业的发展、数控技</a:t>
            </a:r>
            <a:r>
              <a:rPr lang="zh-CN" altLang="en-US" sz="2200" b="1" smtClean="0"/>
              <a:t>术的</a:t>
            </a:r>
            <a:r>
              <a:rPr lang="zh-CN" altLang="en-US" sz="2200" b="1"/>
              <a:t>不断提高、数控机床和加工中心的逐渐推广，钳工工作也在</a:t>
            </a:r>
            <a:r>
              <a:rPr lang="zh-CN" altLang="en-US" sz="2200" b="1" smtClean="0"/>
              <a:t>不断</a:t>
            </a:r>
            <a:r>
              <a:rPr lang="zh-CN" altLang="en-US" sz="2200" b="1"/>
              <a:t>提高机械化程度，某些繁重复杂的工作甚至被数控机床和加</a:t>
            </a:r>
            <a:r>
              <a:rPr lang="zh-CN" altLang="en-US" sz="2200" b="1" smtClean="0"/>
              <a:t>工中</a:t>
            </a:r>
            <a:r>
              <a:rPr lang="zh-CN" altLang="en-US" sz="2200" b="1"/>
              <a:t>心所替代，这样既减轻了劳动强度，又提高了加工的精度和</a:t>
            </a:r>
            <a:r>
              <a:rPr lang="zh-CN" altLang="en-US" sz="2200" b="1" smtClean="0"/>
              <a:t>生产</a:t>
            </a:r>
            <a:r>
              <a:rPr lang="zh-CN" altLang="en-US" sz="2200" b="1"/>
              <a:t>率</a:t>
            </a:r>
            <a:r>
              <a:rPr lang="zh-CN" altLang="en-US" sz="2200" b="1" smtClean="0"/>
              <a:t>。</a:t>
            </a:r>
            <a:endParaRPr lang="en-US" altLang="zh-CN" sz="2200" b="1" smtClean="0"/>
          </a:p>
        </p:txBody>
      </p:sp>
      <p:sp>
        <p:nvSpPr>
          <p:cNvPr id="4" name="标题 1"/>
          <p:cNvSpPr txBox="1">
            <a:spLocks/>
          </p:cNvSpPr>
          <p:nvPr/>
        </p:nvSpPr>
        <p:spPr>
          <a:xfrm>
            <a:off x="611188" y="1193166"/>
            <a:ext cx="2520632" cy="632459"/>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3200" b="1" smtClean="0">
                <a:latin typeface="Arial" panose="020B0604020202020204" pitchFamily="34" charset="0"/>
                <a:ea typeface="黑体" panose="02010609060101010101" pitchFamily="49" charset="-122"/>
                <a:cs typeface="Arial" panose="020B0604020202020204" pitchFamily="34" charset="0"/>
              </a:rPr>
              <a:t>3.</a:t>
            </a:r>
            <a:r>
              <a:rPr lang="en-US" altLang="zh-CN" sz="3200" b="1" smtClean="0">
                <a:latin typeface="黑体" panose="02010609060101010101" pitchFamily="49" charset="-122"/>
                <a:ea typeface="黑体" panose="02010609060101010101" pitchFamily="49" charset="-122"/>
              </a:rPr>
              <a:t> </a:t>
            </a:r>
            <a:r>
              <a:rPr lang="zh-CN" altLang="en-US" sz="3200" b="1" smtClean="0">
                <a:latin typeface="黑体" panose="02010609060101010101" pitchFamily="49" charset="-122"/>
                <a:ea typeface="黑体" panose="02010609060101010101" pitchFamily="49" charset="-122"/>
              </a:rPr>
              <a:t>特</a:t>
            </a:r>
            <a:r>
              <a:rPr lang="zh-CN" altLang="en-US" sz="3200" b="1">
                <a:latin typeface="黑体" panose="02010609060101010101" pitchFamily="49" charset="-122"/>
                <a:ea typeface="黑体" panose="02010609060101010101" pitchFamily="49" charset="-122"/>
              </a:rPr>
              <a:t>点</a:t>
            </a:r>
            <a:endParaRPr lang="zh-CN" altLang="zh-CN" sz="32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2922905"/>
            <a:ext cx="7915592" cy="3363595"/>
          </a:xfrm>
          <a:prstGeom prst="rect">
            <a:avLst/>
          </a:prstGeom>
          <a:solidFill>
            <a:schemeClr val="bg1"/>
          </a:solidFill>
        </p:spPr>
        <p:txBody>
          <a:bodyPr/>
          <a:lstStyle/>
          <a:p>
            <a:pPr marL="720725" indent="-720725" algn="just">
              <a:lnSpc>
                <a:spcPct val="114000"/>
              </a:lnSpc>
              <a:buNone/>
            </a:pPr>
            <a:r>
              <a:rPr lang="zh-CN" altLang="en-US" sz="2000" b="1" smtClean="0">
                <a:sym typeface="+mn-ea"/>
              </a:rPr>
              <a:t>（</a:t>
            </a:r>
            <a:r>
              <a:rPr lang="en-US" altLang="zh-CN" sz="2000" b="1" smtClean="0">
                <a:sym typeface="+mn-ea"/>
              </a:rPr>
              <a:t>1</a:t>
            </a:r>
            <a:r>
              <a:rPr lang="zh-CN" altLang="en-US" sz="2000" b="1" smtClean="0">
                <a:sym typeface="+mn-ea"/>
              </a:rPr>
              <a:t>）在</a:t>
            </a:r>
            <a:r>
              <a:rPr lang="zh-CN" altLang="en-US" sz="2000" b="1">
                <a:sym typeface="+mn-ea"/>
              </a:rPr>
              <a:t>切削加工之前，毛坯要进行清理和划线；零件装配之前，要进行钻孔、绞孔、攻螺纹和套螺纹等加工；机械设备装配中要进行修配、组装、调试和试车</a:t>
            </a:r>
            <a:r>
              <a:rPr lang="zh-CN" altLang="en-US" sz="2000" b="1" smtClean="0">
                <a:sym typeface="+mn-ea"/>
              </a:rPr>
              <a:t>等</a:t>
            </a:r>
            <a:r>
              <a:rPr lang="zh-CN" altLang="en-US" sz="2000" b="1">
                <a:sym typeface="+mn-ea"/>
              </a:rPr>
              <a:t>，</a:t>
            </a:r>
            <a:r>
              <a:rPr lang="zh-CN" altLang="en-US" sz="2000" b="1" smtClean="0">
                <a:sym typeface="+mn-ea"/>
              </a:rPr>
              <a:t>这</a:t>
            </a:r>
            <a:r>
              <a:rPr lang="zh-CN" altLang="en-US" sz="2000" b="1">
                <a:sym typeface="+mn-ea"/>
              </a:rPr>
              <a:t>些工</a:t>
            </a:r>
            <a:r>
              <a:rPr lang="zh-CN" altLang="en-US" sz="2000" b="1" smtClean="0">
                <a:sym typeface="+mn-ea"/>
              </a:rPr>
              <a:t>作要由钳</a:t>
            </a:r>
            <a:r>
              <a:rPr lang="zh-CN" altLang="en-US" sz="2000" b="1">
                <a:sym typeface="+mn-ea"/>
              </a:rPr>
              <a:t>工来完成</a:t>
            </a:r>
            <a:r>
              <a:rPr lang="zh-CN" altLang="en-US" sz="2000" b="1" smtClean="0">
                <a:sym typeface="+mn-ea"/>
              </a:rPr>
              <a:t>。</a:t>
            </a:r>
            <a:endParaRPr lang="en-US" altLang="zh-CN" sz="2000" b="1" smtClean="0">
              <a:sym typeface="+mn-ea"/>
            </a:endParaRPr>
          </a:p>
          <a:p>
            <a:pPr marL="0" indent="0" algn="just">
              <a:lnSpc>
                <a:spcPct val="114000"/>
              </a:lnSpc>
              <a:buNone/>
            </a:pPr>
            <a:r>
              <a:rPr lang="zh-CN" altLang="en-US" sz="2000" b="1" smtClean="0"/>
              <a:t>（</a:t>
            </a:r>
            <a:r>
              <a:rPr lang="en-US" altLang="zh-CN" sz="2000" b="1" smtClean="0"/>
              <a:t>2</a:t>
            </a:r>
            <a:r>
              <a:rPr lang="zh-CN" altLang="en-US" sz="2000" b="1" smtClean="0"/>
              <a:t>）机</a:t>
            </a:r>
            <a:r>
              <a:rPr lang="zh-CN" altLang="en-US" sz="2000" b="1"/>
              <a:t>械设备在使用工程中的修理有钳工来完成</a:t>
            </a:r>
            <a:r>
              <a:rPr lang="zh-CN" altLang="en-US" sz="2000" b="1" smtClean="0"/>
              <a:t>。</a:t>
            </a:r>
            <a:endParaRPr lang="en-US" altLang="zh-CN" sz="2000" b="1" smtClean="0"/>
          </a:p>
          <a:p>
            <a:pPr marL="628650" indent="-628650" algn="just">
              <a:lnSpc>
                <a:spcPct val="114000"/>
              </a:lnSpc>
              <a:buNone/>
            </a:pPr>
            <a:r>
              <a:rPr lang="zh-CN" altLang="en-US" sz="2000" b="1" smtClean="0"/>
              <a:t>（</a:t>
            </a:r>
            <a:r>
              <a:rPr lang="en-US" altLang="zh-CN" sz="2000" b="1" smtClean="0"/>
              <a:t>3</a:t>
            </a:r>
            <a:r>
              <a:rPr lang="zh-CN" altLang="en-US" sz="2000" b="1" smtClean="0"/>
              <a:t>）对</a:t>
            </a:r>
            <a:r>
              <a:rPr lang="zh-CN" altLang="en-US" sz="2000" b="1"/>
              <a:t>一些精密、大型、复杂的设备及精密量具的精加工，也</a:t>
            </a:r>
            <a:r>
              <a:rPr lang="zh-CN" altLang="en-US" sz="2000" b="1" smtClean="0"/>
              <a:t>多由钳</a:t>
            </a:r>
            <a:r>
              <a:rPr lang="zh-CN" altLang="en-US" sz="2000" b="1"/>
              <a:t>工来完成</a:t>
            </a:r>
            <a:r>
              <a:rPr lang="zh-CN" altLang="en-US" sz="2000" b="1" smtClean="0"/>
              <a:t>。</a:t>
            </a:r>
            <a:endParaRPr lang="en-US" altLang="zh-CN" sz="2000" b="1" smtClean="0"/>
          </a:p>
          <a:p>
            <a:pPr marL="0" indent="0" algn="just">
              <a:lnSpc>
                <a:spcPct val="114000"/>
              </a:lnSpc>
              <a:buNone/>
            </a:pPr>
            <a:r>
              <a:rPr lang="zh-CN" altLang="en-US" sz="2000" b="1" smtClean="0"/>
              <a:t>（</a:t>
            </a:r>
            <a:r>
              <a:rPr lang="en-US" altLang="zh-CN" sz="2000" b="1" smtClean="0"/>
              <a:t>4</a:t>
            </a:r>
            <a:r>
              <a:rPr lang="zh-CN" altLang="en-US" sz="2000" b="1" smtClean="0"/>
              <a:t>）一</a:t>
            </a:r>
            <a:r>
              <a:rPr lang="zh-CN" altLang="en-US" sz="2000" b="1"/>
              <a:t>些易于制作的单件或小批量零件，由钳工完成简便快捷</a:t>
            </a:r>
            <a:r>
              <a:rPr lang="zh-CN" altLang="en-US" sz="2000" b="1" smtClean="0"/>
              <a:t>。</a:t>
            </a:r>
            <a:endParaRPr lang="en-US" altLang="zh-CN" sz="2000" b="1" smtClean="0"/>
          </a:p>
          <a:p>
            <a:pPr marL="0" indent="0" algn="just">
              <a:lnSpc>
                <a:spcPct val="114000"/>
              </a:lnSpc>
              <a:buNone/>
            </a:pPr>
            <a:r>
              <a:rPr lang="zh-CN" altLang="en-US" sz="2000" b="1" smtClean="0"/>
              <a:t>（</a:t>
            </a:r>
            <a:r>
              <a:rPr lang="en-US" altLang="zh-CN" sz="2000" b="1" smtClean="0"/>
              <a:t>5</a:t>
            </a:r>
            <a:r>
              <a:rPr lang="zh-CN" altLang="en-US" sz="2000" b="1" smtClean="0"/>
              <a:t>）对</a:t>
            </a:r>
            <a:r>
              <a:rPr lang="zh-CN" altLang="en-US" sz="2000" b="1"/>
              <a:t>于不太适应或难以进行机械加工的零件，一般由钳工来完成。</a:t>
            </a:r>
          </a:p>
        </p:txBody>
      </p:sp>
      <p:sp>
        <p:nvSpPr>
          <p:cNvPr id="5" name="矩形 4"/>
          <p:cNvSpPr/>
          <p:nvPr/>
        </p:nvSpPr>
        <p:spPr>
          <a:xfrm>
            <a:off x="800100" y="1937880"/>
            <a:ext cx="7726680" cy="861774"/>
          </a:xfrm>
          <a:prstGeom prst="rect">
            <a:avLst/>
          </a:prstGeom>
        </p:spPr>
        <p:txBody>
          <a:bodyPr wrap="square">
            <a:spAutoFit/>
          </a:bodyPr>
          <a:lstStyle/>
          <a:p>
            <a:pPr algn="just">
              <a:lnSpc>
                <a:spcPct val="125000"/>
              </a:lnSpc>
            </a:pPr>
            <a:r>
              <a:rPr lang="zh-CN" altLang="en-US" sz="2000" b="1">
                <a:solidFill>
                  <a:srgbClr val="C00000"/>
                </a:solidFill>
              </a:rPr>
              <a:t>钳工在机械制造、维修和装配中仍是不可缺少的重要工种，这主要有如下几个方面原</a:t>
            </a:r>
            <a:r>
              <a:rPr lang="zh-CN" altLang="en-US" sz="2000" b="1" smtClean="0">
                <a:solidFill>
                  <a:srgbClr val="C00000"/>
                </a:solidFill>
              </a:rPr>
              <a:t>因：</a:t>
            </a:r>
            <a:endParaRPr lang="zh-CN" altLang="en-US" sz="2000" b="1">
              <a:solidFill>
                <a:srgbClr val="C00000"/>
              </a:solidFill>
            </a:endParaRPr>
          </a:p>
        </p:txBody>
      </p:sp>
      <p:sp>
        <p:nvSpPr>
          <p:cNvPr id="6" name="标题 1"/>
          <p:cNvSpPr txBox="1">
            <a:spLocks/>
          </p:cNvSpPr>
          <p:nvPr/>
        </p:nvSpPr>
        <p:spPr>
          <a:xfrm>
            <a:off x="611188" y="1193166"/>
            <a:ext cx="2520632" cy="632459"/>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altLang="zh-CN" sz="3200" b="1" smtClean="0">
                <a:latin typeface="Arial" panose="020B0604020202020204" pitchFamily="34" charset="0"/>
                <a:ea typeface="黑体" panose="02010609060101010101" pitchFamily="49" charset="-122"/>
                <a:cs typeface="Arial" panose="020B0604020202020204" pitchFamily="34" charset="0"/>
              </a:rPr>
              <a:t>4.</a:t>
            </a:r>
            <a:r>
              <a:rPr lang="en-US" altLang="zh-CN" sz="3200" b="1" smtClean="0">
                <a:latin typeface="黑体" panose="02010609060101010101" pitchFamily="49" charset="-122"/>
                <a:ea typeface="黑体" panose="02010609060101010101" pitchFamily="49" charset="-122"/>
              </a:rPr>
              <a:t> </a:t>
            </a:r>
            <a:r>
              <a:rPr lang="zh-CN" altLang="en-US" sz="3200" b="1" smtClean="0">
                <a:latin typeface="黑体" panose="02010609060101010101" pitchFamily="49" charset="-122"/>
                <a:ea typeface="黑体" panose="02010609060101010101" pitchFamily="49" charset="-122"/>
              </a:rPr>
              <a:t>重要性</a:t>
            </a:r>
            <a:endParaRPr lang="zh-CN" altLang="zh-CN" sz="3200" b="1">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11188" y="1951355"/>
            <a:ext cx="7886700" cy="996170"/>
          </a:xfrm>
          <a:prstGeom prst="rect">
            <a:avLst/>
          </a:prstGeom>
          <a:solidFill>
            <a:schemeClr val="bg1"/>
          </a:solidFill>
        </p:spPr>
        <p:txBody>
          <a:bodyPr>
            <a:spAutoFit/>
          </a:bodyPr>
          <a:lstStyle/>
          <a:p>
            <a:pPr marL="0" indent="0">
              <a:buNone/>
            </a:pPr>
            <a:r>
              <a:rPr lang="zh-CN" altLang="en-US" b="1" dirty="0" smtClean="0">
                <a:solidFill>
                  <a:srgbClr val="3333CC"/>
                </a:solidFill>
              </a:rPr>
              <a:t>常用设备</a:t>
            </a:r>
            <a:r>
              <a:rPr lang="en-US" altLang="zh-CN" b="1" dirty="0" smtClean="0">
                <a:solidFill>
                  <a:srgbClr val="3333CC"/>
                </a:solidFill>
              </a:rPr>
              <a:t> </a:t>
            </a:r>
          </a:p>
          <a:p>
            <a:pPr marL="712788" indent="-712788">
              <a:buNone/>
            </a:pPr>
            <a:r>
              <a:rPr lang="zh-CN" altLang="en-US" b="1" dirty="0" smtClean="0">
                <a:sym typeface="+mn-ea"/>
              </a:rPr>
              <a:t>         钳台、台虎钳、</a:t>
            </a:r>
            <a:r>
              <a:rPr lang="zh-CN" altLang="en-US" b="1" dirty="0" smtClean="0"/>
              <a:t>钻床</a:t>
            </a:r>
            <a:r>
              <a:rPr lang="zh-CN" altLang="en-US" b="1" dirty="0">
                <a:sym typeface="+mn-ea"/>
              </a:rPr>
              <a:t>、砂轮机</a:t>
            </a:r>
            <a:r>
              <a:rPr lang="zh-CN" altLang="en-US" b="1" dirty="0" smtClean="0"/>
              <a:t>等</a:t>
            </a:r>
            <a:endParaRPr lang="en-US" altLang="zh-CN" b="1" dirty="0"/>
          </a:p>
        </p:txBody>
      </p:sp>
      <p:sp>
        <p:nvSpPr>
          <p:cNvPr id="4" name="标题 1"/>
          <p:cNvSpPr txBox="1">
            <a:spLocks/>
          </p:cNvSpPr>
          <p:nvPr/>
        </p:nvSpPr>
        <p:spPr>
          <a:xfrm>
            <a:off x="2594610" y="804263"/>
            <a:ext cx="4674870" cy="590931"/>
          </a:xfrm>
          <a:prstGeom prst="rect">
            <a:avLst/>
          </a:prstGeom>
          <a:noFill/>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zh-CN" altLang="en-US" sz="3600" b="1" dirty="0">
                <a:latin typeface="黑体" panose="02010609060101010101" pitchFamily="49" charset="-122"/>
                <a:ea typeface="黑体" panose="02010609060101010101" pitchFamily="49" charset="-122"/>
              </a:rPr>
              <a:t>二</a:t>
            </a:r>
            <a:r>
              <a:rPr lang="zh-CN" altLang="en-US" sz="3600" b="1" dirty="0" smtClean="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常</a:t>
            </a:r>
            <a:r>
              <a:rPr lang="zh-CN" altLang="en-US" sz="3600" b="1" dirty="0" smtClean="0">
                <a:latin typeface="黑体" panose="02010609060101010101" pitchFamily="49" charset="-122"/>
                <a:ea typeface="黑体" panose="02010609060101010101" pitchFamily="49" charset="-122"/>
              </a:rPr>
              <a:t>用设备及工具</a:t>
            </a:r>
            <a:endParaRPr lang="zh-CN" altLang="zh-CN" sz="3600" b="1" dirty="0">
              <a:latin typeface="黑体" panose="02010609060101010101" pitchFamily="49" charset="-122"/>
              <a:ea typeface="黑体" panose="02010609060101010101" pitchFamily="49" charset="-122"/>
            </a:endParaRPr>
          </a:p>
        </p:txBody>
      </p:sp>
      <p:sp>
        <p:nvSpPr>
          <p:cNvPr id="6" name="矩形 5"/>
          <p:cNvSpPr/>
          <p:nvPr/>
        </p:nvSpPr>
        <p:spPr>
          <a:xfrm>
            <a:off x="582614" y="3167511"/>
            <a:ext cx="6087128" cy="1383969"/>
          </a:xfrm>
          <a:prstGeom prst="rect">
            <a:avLst/>
          </a:prstGeom>
        </p:spPr>
        <p:txBody>
          <a:bodyPr wrap="square">
            <a:spAutoFit/>
          </a:bodyPr>
          <a:lstStyle/>
          <a:p>
            <a:pPr lvl="0">
              <a:lnSpc>
                <a:spcPct val="90000"/>
              </a:lnSpc>
              <a:spcBef>
                <a:spcPts val="1000"/>
              </a:spcBef>
            </a:pPr>
            <a:r>
              <a:rPr lang="zh-CN" altLang="en-US" sz="2800" b="1">
                <a:solidFill>
                  <a:srgbClr val="3333CC"/>
                </a:solidFill>
              </a:rPr>
              <a:t>常</a:t>
            </a:r>
            <a:r>
              <a:rPr lang="zh-CN" altLang="en-US" sz="2800" b="1" smtClean="0">
                <a:solidFill>
                  <a:srgbClr val="3333CC"/>
                </a:solidFill>
              </a:rPr>
              <a:t>用工具</a:t>
            </a:r>
            <a:endParaRPr lang="en-US" altLang="zh-CN" sz="2800" b="1" smtClean="0">
              <a:solidFill>
                <a:srgbClr val="3333CC"/>
              </a:solidFill>
            </a:endParaRPr>
          </a:p>
          <a:p>
            <a:pPr marL="806450" lvl="0" indent="-806450">
              <a:lnSpc>
                <a:spcPct val="90000"/>
              </a:lnSpc>
              <a:spcBef>
                <a:spcPts val="1000"/>
              </a:spcBef>
            </a:pPr>
            <a:r>
              <a:rPr lang="en-US" altLang="zh-CN" sz="2800" b="1">
                <a:solidFill>
                  <a:prstClr val="black"/>
                </a:solidFill>
              </a:rPr>
              <a:t> </a:t>
            </a:r>
            <a:r>
              <a:rPr lang="en-US" altLang="zh-CN" sz="2800" b="1" smtClean="0">
                <a:solidFill>
                  <a:prstClr val="black"/>
                </a:solidFill>
              </a:rPr>
              <a:t>         </a:t>
            </a:r>
            <a:r>
              <a:rPr lang="zh-CN" altLang="en-US" sz="2800" b="1" smtClean="0">
                <a:solidFill>
                  <a:prstClr val="black"/>
                </a:solidFill>
              </a:rPr>
              <a:t>螺纹工具、划线工具、量具、</a:t>
            </a:r>
            <a:r>
              <a:rPr lang="zh-CN" altLang="en-US" sz="2800" b="1">
                <a:solidFill>
                  <a:prstClr val="black"/>
                </a:solidFill>
              </a:rPr>
              <a:t>锯</a:t>
            </a:r>
            <a:r>
              <a:rPr lang="zh-CN" altLang="en-US" sz="2800" b="1" smtClean="0">
                <a:solidFill>
                  <a:prstClr val="black"/>
                </a:solidFill>
              </a:rPr>
              <a:t>削工具，</a:t>
            </a:r>
            <a:r>
              <a:rPr lang="zh-CN" altLang="en-US" sz="2800" b="1">
                <a:solidFill>
                  <a:prstClr val="black"/>
                </a:solidFill>
              </a:rPr>
              <a:t>锉削</a:t>
            </a:r>
            <a:r>
              <a:rPr lang="zh-CN" altLang="en-US" sz="2800" b="1" smtClean="0">
                <a:solidFill>
                  <a:prstClr val="black"/>
                </a:solidFill>
              </a:rPr>
              <a:t>工具</a:t>
            </a:r>
            <a:r>
              <a:rPr lang="en-US" altLang="zh-CN" sz="2800" b="1" smtClean="0">
                <a:solidFill>
                  <a:prstClr val="black"/>
                </a:solidFill>
              </a:rPr>
              <a:t>... </a:t>
            </a:r>
            <a:endParaRPr lang="en-US" altLang="zh-CN" sz="2800" b="1">
              <a:solidFill>
                <a:prstClr val="black"/>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11188" y="1007709"/>
            <a:ext cx="1512710" cy="512762"/>
          </a:xfrm>
          <a:prstGeom prst="rect">
            <a:avLst/>
          </a:prstGeom>
          <a:solidFill>
            <a:schemeClr val="bg1"/>
          </a:solidFill>
        </p:spPr>
        <p:txBody>
          <a:bodyPr/>
          <a:lstStyle/>
          <a:p>
            <a:r>
              <a:rPr lang="en-US" altLang="zh-CN" sz="3200" b="1" dirty="0" smtClean="0">
                <a:latin typeface="Arial" pitchFamily="34" charset="0"/>
                <a:ea typeface="黑体" pitchFamily="49" charset="-122"/>
                <a:cs typeface="Arial" pitchFamily="34" charset="0"/>
              </a:rPr>
              <a:t>1. </a:t>
            </a:r>
            <a:r>
              <a:rPr lang="zh-CN" altLang="en-US" sz="3200" b="1" dirty="0" smtClean="0">
                <a:latin typeface="黑体" pitchFamily="49" charset="-122"/>
                <a:ea typeface="黑体" pitchFamily="49" charset="-122"/>
              </a:rPr>
              <a:t>钳</a:t>
            </a:r>
            <a:r>
              <a:rPr lang="zh-CN" altLang="en-US" sz="3200" b="1" dirty="0">
                <a:latin typeface="黑体" pitchFamily="49" charset="-122"/>
                <a:ea typeface="黑体" pitchFamily="49" charset="-122"/>
              </a:rPr>
              <a:t>台</a:t>
            </a:r>
          </a:p>
        </p:txBody>
      </p:sp>
      <p:sp>
        <p:nvSpPr>
          <p:cNvPr id="3" name="内容占位符 2"/>
          <p:cNvSpPr>
            <a:spLocks noGrp="1"/>
          </p:cNvSpPr>
          <p:nvPr>
            <p:ph idx="4294967295"/>
          </p:nvPr>
        </p:nvSpPr>
        <p:spPr>
          <a:xfrm>
            <a:off x="624310" y="1793170"/>
            <a:ext cx="7886700" cy="1537053"/>
          </a:xfrm>
          <a:prstGeom prst="rect">
            <a:avLst/>
          </a:prstGeom>
          <a:solidFill>
            <a:schemeClr val="bg1"/>
          </a:solidFill>
        </p:spPr>
        <p:txBody>
          <a:bodyPr/>
          <a:lstStyle/>
          <a:p>
            <a:pPr marL="0" indent="0">
              <a:lnSpc>
                <a:spcPct val="125000"/>
              </a:lnSpc>
              <a:buNone/>
            </a:pPr>
            <a:r>
              <a:rPr lang="zh-CN" altLang="en-US" sz="2400" b="1" dirty="0" smtClean="0"/>
              <a:t>钳</a:t>
            </a:r>
            <a:r>
              <a:rPr lang="zh-CN" altLang="en-US" sz="2400" b="1" dirty="0"/>
              <a:t>台的高度为</a:t>
            </a:r>
            <a:r>
              <a:rPr lang="en-US" altLang="zh-CN" sz="2400" b="1" dirty="0"/>
              <a:t>800-900mm</a:t>
            </a:r>
            <a:r>
              <a:rPr lang="zh-CN" altLang="en-US" sz="2400" b="1" dirty="0"/>
              <a:t>，台面上安装虎钳，要求牢固和平稳。钳台一般有几个抽屉，用来存放工具。为了安全，台面前方装有防护网。 </a:t>
            </a:r>
          </a:p>
        </p:txBody>
      </p:sp>
      <p:pic>
        <p:nvPicPr>
          <p:cNvPr id="5" name="图片 4" descr="IMG_20160827_091951"/>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285439" y="3323590"/>
            <a:ext cx="4361498" cy="316611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1424</TotalTime>
  <Words>2856</Words>
  <Application>Microsoft Office PowerPoint</Application>
  <PresentationFormat>全屏显示(4:3)</PresentationFormat>
  <Paragraphs>212</Paragraphs>
  <Slides>50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黑体</vt:lpstr>
      <vt:lpstr>宋体</vt:lpstr>
      <vt:lpstr>Arial</vt:lpstr>
      <vt:lpstr>Calibri</vt:lpstr>
      <vt:lpstr>Calibri Light</vt:lpstr>
      <vt:lpstr>Times New Roman</vt:lpstr>
      <vt:lpstr>Wingdings</vt:lpstr>
      <vt:lpstr>Office 主题</vt:lpstr>
      <vt:lpstr>PowerPoint 演示文稿</vt:lpstr>
      <vt:lpstr>内容概要</vt:lpstr>
      <vt:lpstr>一、概述</vt:lpstr>
      <vt:lpstr>PowerPoint 演示文稿</vt:lpstr>
      <vt:lpstr>PowerPoint 演示文稿</vt:lpstr>
      <vt:lpstr>PowerPoint 演示文稿</vt:lpstr>
      <vt:lpstr>PowerPoint 演示文稿</vt:lpstr>
      <vt:lpstr>PowerPoint 演示文稿</vt:lpstr>
      <vt:lpstr>1. 钳台</vt:lpstr>
      <vt:lpstr>PowerPoint 演示文稿</vt:lpstr>
      <vt:lpstr>台虎钳90度旋转视图</vt:lpstr>
      <vt:lpstr>钢制钳口</vt:lpstr>
      <vt:lpstr>使用注意事项</vt:lpstr>
      <vt:lpstr>PowerPoint 演示文稿</vt:lpstr>
      <vt:lpstr>钻床开关</vt:lpstr>
      <vt:lpstr>钻孔、绞孔时钻头夹具</vt:lpstr>
      <vt:lpstr>钻削孔常用工具</vt:lpstr>
      <vt:lpstr>钻孔、扩孔和绞孔</vt:lpstr>
      <vt:lpstr>PowerPoint 演示文稿</vt:lpstr>
      <vt:lpstr>PowerPoint 演示文稿</vt:lpstr>
      <vt:lpstr>PowerPoint 演示文稿</vt:lpstr>
      <vt:lpstr>PowerPoint 演示文稿</vt:lpstr>
      <vt:lpstr>丝锥：攻丝加工内螺纹 板牙：套丝加工外螺纹  </vt:lpstr>
      <vt:lpstr>攻螺纹</vt:lpstr>
      <vt:lpstr>6. 划线工具</vt:lpstr>
      <vt:lpstr>PowerPoint 演示文稿</vt:lpstr>
      <vt:lpstr>       </vt:lpstr>
      <vt:lpstr>V型铁</vt:lpstr>
      <vt:lpstr>PowerPoint 演示文稿</vt:lpstr>
      <vt:lpstr>PowerPoint 演示文稿</vt:lpstr>
      <vt:lpstr>用来划圆弧线</vt:lpstr>
      <vt:lpstr>用作划线之后打点使用</vt:lpstr>
      <vt:lpstr>PowerPoint 演示文稿</vt:lpstr>
      <vt:lpstr>钢直尺</vt:lpstr>
      <vt:lpstr>宽座直角尺</vt:lpstr>
      <vt:lpstr>游标卡尺</vt:lpstr>
      <vt:lpstr>如何使用游标卡尺</vt:lpstr>
      <vt:lpstr>PowerPoint 演示文稿</vt:lpstr>
      <vt:lpstr>用作锯削金属的常用工具</vt:lpstr>
      <vt:lpstr>常用钢锯条分为粗、中、细3种，计算单位是英尺（25.4 cm）。每英尺内18齿为粗齿、24齿为中齿、32齿为细齿。</vt:lpstr>
      <vt:lpstr>锯削动作示范</vt:lpstr>
      <vt:lpstr>PowerPoint 演示文稿</vt:lpstr>
      <vt:lpstr>9. 锉削工具</vt:lpstr>
      <vt:lpstr>锉削动作示范</vt:lpstr>
      <vt:lpstr>PowerPoint 演示文稿</vt:lpstr>
      <vt:lpstr>PowerPoint 演示文稿</vt:lpstr>
      <vt:lpstr>三、鸭嘴锤制作</vt:lpstr>
      <vt:lpstr>鸭嘴锤三维图形</vt:lpstr>
      <vt:lpstr>PowerPoint 演示文稿</vt:lpstr>
      <vt:lpstr>锤柄加工工艺</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[彭爱东]</cp:lastModifiedBy>
  <cp:revision>148</cp:revision>
  <dcterms:created xsi:type="dcterms:W3CDTF">2016-08-24T11:08:00Z</dcterms:created>
  <dcterms:modified xsi:type="dcterms:W3CDTF">2018-03-19T02:54:18Z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